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5"/>
  </p:notesMasterIdLst>
  <p:handoutMasterIdLst>
    <p:handoutMasterId r:id="rId46"/>
  </p:handoutMasterIdLst>
  <p:sldIdLst>
    <p:sldId id="256" r:id="rId5"/>
    <p:sldId id="754" r:id="rId6"/>
    <p:sldId id="756" r:id="rId7"/>
    <p:sldId id="757" r:id="rId8"/>
    <p:sldId id="758" r:id="rId9"/>
    <p:sldId id="759" r:id="rId10"/>
    <p:sldId id="760" r:id="rId11"/>
    <p:sldId id="761" r:id="rId12"/>
    <p:sldId id="762" r:id="rId13"/>
    <p:sldId id="763" r:id="rId14"/>
    <p:sldId id="764" r:id="rId15"/>
    <p:sldId id="786" r:id="rId16"/>
    <p:sldId id="795" r:id="rId17"/>
    <p:sldId id="765" r:id="rId18"/>
    <p:sldId id="766" r:id="rId19"/>
    <p:sldId id="767" r:id="rId20"/>
    <p:sldId id="776" r:id="rId21"/>
    <p:sldId id="768" r:id="rId22"/>
    <p:sldId id="777" r:id="rId23"/>
    <p:sldId id="771" r:id="rId24"/>
    <p:sldId id="769" r:id="rId25"/>
    <p:sldId id="770" r:id="rId26"/>
    <p:sldId id="772" r:id="rId27"/>
    <p:sldId id="773" r:id="rId28"/>
    <p:sldId id="774" r:id="rId29"/>
    <p:sldId id="775" r:id="rId30"/>
    <p:sldId id="779" r:id="rId31"/>
    <p:sldId id="780" r:id="rId32"/>
    <p:sldId id="778" r:id="rId33"/>
    <p:sldId id="781" r:id="rId34"/>
    <p:sldId id="785" r:id="rId35"/>
    <p:sldId id="787" r:id="rId36"/>
    <p:sldId id="788" r:id="rId37"/>
    <p:sldId id="789" r:id="rId38"/>
    <p:sldId id="790" r:id="rId39"/>
    <p:sldId id="791" r:id="rId40"/>
    <p:sldId id="792" r:id="rId41"/>
    <p:sldId id="793" r:id="rId42"/>
    <p:sldId id="794" r:id="rId43"/>
    <p:sldId id="269" r:id="rId4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4CB71B82-5E97-42F1-AE6C-3AE984DCA608}">
          <p14:sldIdLst>
            <p14:sldId id="256"/>
            <p14:sldId id="754"/>
            <p14:sldId id="756"/>
            <p14:sldId id="757"/>
            <p14:sldId id="758"/>
            <p14:sldId id="759"/>
            <p14:sldId id="760"/>
            <p14:sldId id="761"/>
            <p14:sldId id="762"/>
            <p14:sldId id="763"/>
            <p14:sldId id="764"/>
            <p14:sldId id="786"/>
            <p14:sldId id="795"/>
            <p14:sldId id="765"/>
            <p14:sldId id="766"/>
            <p14:sldId id="767"/>
            <p14:sldId id="776"/>
            <p14:sldId id="768"/>
            <p14:sldId id="777"/>
            <p14:sldId id="771"/>
            <p14:sldId id="769"/>
            <p14:sldId id="770"/>
            <p14:sldId id="772"/>
            <p14:sldId id="773"/>
            <p14:sldId id="774"/>
            <p14:sldId id="775"/>
            <p14:sldId id="779"/>
            <p14:sldId id="780"/>
            <p14:sldId id="778"/>
            <p14:sldId id="781"/>
            <p14:sldId id="785"/>
            <p14:sldId id="787"/>
            <p14:sldId id="788"/>
            <p14:sldId id="789"/>
            <p14:sldId id="790"/>
            <p14:sldId id="791"/>
            <p14:sldId id="792"/>
            <p14:sldId id="793"/>
            <p14:sldId id="794"/>
          </p14:sldIdLst>
        </p14:section>
        <p14:section name="Closing" id="{53437B97-986C-4C05-97BE-9BCBF9C12E34}">
          <p14:sldIdLst>
            <p14:sldId id="26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5F5F5"/>
    <a:srgbClr val="F7A684"/>
    <a:srgbClr val="003F77"/>
    <a:srgbClr val="F2B111"/>
    <a:srgbClr val="7E893F"/>
    <a:srgbClr val="7482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4729" autoAdjust="0"/>
  </p:normalViewPr>
  <p:slideViewPr>
    <p:cSldViewPr>
      <p:cViewPr varScale="1">
        <p:scale>
          <a:sx n="85" d="100"/>
          <a:sy n="85" d="100"/>
        </p:scale>
        <p:origin x="211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53B59AB-8205-4B7C-B2B3-A4993E611AC7}" type="datetimeFigureOut">
              <a:rPr lang="en-US" smtClean="0"/>
              <a:t>10/15/2018</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3A06B54-5564-4E6D-BC0D-D7BB0F9B5FCF}" type="slidenum">
              <a:rPr lang="en-US" smtClean="0"/>
              <a:t>‹#›</a:t>
            </a:fld>
            <a:endParaRPr lang="en-US" dirty="0"/>
          </a:p>
        </p:txBody>
      </p:sp>
    </p:spTree>
    <p:extLst>
      <p:ext uri="{BB962C8B-B14F-4D97-AF65-F5344CB8AC3E}">
        <p14:creationId xmlns:p14="http://schemas.microsoft.com/office/powerpoint/2010/main" val="2318584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39A4CA0-0C11-468E-9F3B-FF9AF4929DEA}" type="datetimeFigureOut">
              <a:rPr lang="en-US" smtClean="0"/>
              <a:t>10/15/2018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5F6B659-988B-4FEA-AA05-093AD202FAAD}" type="slidenum">
              <a:rPr lang="en-US" smtClean="0"/>
              <a:t>‹#›</a:t>
            </a:fld>
            <a:endParaRPr lang="en-US" dirty="0"/>
          </a:p>
        </p:txBody>
      </p:sp>
    </p:spTree>
    <p:extLst>
      <p:ext uri="{BB962C8B-B14F-4D97-AF65-F5344CB8AC3E}">
        <p14:creationId xmlns:p14="http://schemas.microsoft.com/office/powerpoint/2010/main" val="94467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6B659-988B-4FEA-AA05-093AD202FAA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046698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‘Is Out of School Suspension’ indicator will tell the attendance reports how to consider the absence for suspensions.  Out of School suspensions should ALWAYS be Unexcused absence.  </a:t>
            </a:r>
          </a:p>
        </p:txBody>
      </p:sp>
      <p:sp>
        <p:nvSpPr>
          <p:cNvPr id="4" name="Slide Number Placeholder 3"/>
          <p:cNvSpPr>
            <a:spLocks noGrp="1"/>
          </p:cNvSpPr>
          <p:nvPr>
            <p:ph type="sldNum" sz="quarter" idx="10"/>
          </p:nvPr>
        </p:nvSpPr>
        <p:spPr/>
        <p:txBody>
          <a:bodyPr/>
          <a:lstStyle/>
          <a:p>
            <a:fld id="{25F6B659-988B-4FEA-AA05-093AD202FAAD}" type="slidenum">
              <a:rPr lang="en-US" smtClean="0"/>
              <a:t>11</a:t>
            </a:fld>
            <a:endParaRPr lang="en-US" dirty="0"/>
          </a:p>
        </p:txBody>
      </p:sp>
    </p:spTree>
    <p:extLst>
      <p:ext uri="{BB962C8B-B14F-4D97-AF65-F5344CB8AC3E}">
        <p14:creationId xmlns:p14="http://schemas.microsoft.com/office/powerpoint/2010/main" val="565170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any absence type you use, you need the ability to designate the time as Excused or Unexcused.  The codes in this slide are only a recommendation on the minimum codes you need to effectively track HB410 and EMIS Attendance.  In this screenshot they are all marked to use on Daily Absences and Period Absence.  It’s only necessary to mark one column depending on the type of attendance you track, however, it doesn’t hurt anything if you’re a daily attendance school and have ‘use for period attendance’ marked.  If you are a period Attendance school, you will need the additional codes for Daily attendance to be available to record partial absences on Daily attendance that aren’t captured in period attendance.  SI is currently only looking at Daily Attendance to determine EMIS and HB 410 Compliance.</a:t>
            </a:r>
          </a:p>
        </p:txBody>
      </p:sp>
      <p:sp>
        <p:nvSpPr>
          <p:cNvPr id="4" name="Slide Number Placeholder 3"/>
          <p:cNvSpPr>
            <a:spLocks noGrp="1"/>
          </p:cNvSpPr>
          <p:nvPr>
            <p:ph type="sldNum" sz="quarter" idx="10"/>
          </p:nvPr>
        </p:nvSpPr>
        <p:spPr/>
        <p:txBody>
          <a:bodyPr/>
          <a:lstStyle/>
          <a:p>
            <a:fld id="{25F6B659-988B-4FEA-AA05-093AD202FAAD}" type="slidenum">
              <a:rPr lang="en-US" smtClean="0"/>
              <a:t>12</a:t>
            </a:fld>
            <a:endParaRPr lang="en-US" dirty="0"/>
          </a:p>
        </p:txBody>
      </p:sp>
    </p:spTree>
    <p:extLst>
      <p:ext uri="{BB962C8B-B14F-4D97-AF65-F5344CB8AC3E}">
        <p14:creationId xmlns:p14="http://schemas.microsoft.com/office/powerpoint/2010/main" val="3698235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type of change may be updating internal values relevant to the absence type qualifier.  If a code needs updated, submit the request in a Cherwell Ticket to SSST.  We will make the necessary mass updates.</a:t>
            </a:r>
          </a:p>
        </p:txBody>
      </p:sp>
      <p:sp>
        <p:nvSpPr>
          <p:cNvPr id="4" name="Slide Number Placeholder 3"/>
          <p:cNvSpPr>
            <a:spLocks noGrp="1"/>
          </p:cNvSpPr>
          <p:nvPr>
            <p:ph type="sldNum" sz="quarter" idx="10"/>
          </p:nvPr>
        </p:nvSpPr>
        <p:spPr/>
        <p:txBody>
          <a:bodyPr/>
          <a:lstStyle/>
          <a:p>
            <a:fld id="{25F6B659-988B-4FEA-AA05-093AD202FAAD}" type="slidenum">
              <a:rPr lang="en-US" smtClean="0"/>
              <a:t>13</a:t>
            </a:fld>
            <a:endParaRPr lang="en-US" dirty="0"/>
          </a:p>
        </p:txBody>
      </p:sp>
    </p:spTree>
    <p:extLst>
      <p:ext uri="{BB962C8B-B14F-4D97-AF65-F5344CB8AC3E}">
        <p14:creationId xmlns:p14="http://schemas.microsoft.com/office/powerpoint/2010/main" val="1034725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6B659-988B-4FEA-AA05-093AD202FAAD}" type="slidenum">
              <a:rPr lang="en-US" smtClean="0"/>
              <a:t>14</a:t>
            </a:fld>
            <a:endParaRPr lang="en-US" dirty="0"/>
          </a:p>
        </p:txBody>
      </p:sp>
    </p:spTree>
    <p:extLst>
      <p:ext uri="{BB962C8B-B14F-4D97-AF65-F5344CB8AC3E}">
        <p14:creationId xmlns:p14="http://schemas.microsoft.com/office/powerpoint/2010/main" val="1024733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are in the process of being updated.  First will be those most commonly used per SIAC</a:t>
            </a:r>
          </a:p>
        </p:txBody>
      </p:sp>
      <p:sp>
        <p:nvSpPr>
          <p:cNvPr id="4" name="Slide Number Placeholder 3"/>
          <p:cNvSpPr>
            <a:spLocks noGrp="1"/>
          </p:cNvSpPr>
          <p:nvPr>
            <p:ph type="sldNum" sz="quarter" idx="10"/>
          </p:nvPr>
        </p:nvSpPr>
        <p:spPr/>
        <p:txBody>
          <a:bodyPr/>
          <a:lstStyle/>
          <a:p>
            <a:fld id="{25F6B659-988B-4FEA-AA05-093AD202FAAD}" type="slidenum">
              <a:rPr lang="en-US" smtClean="0"/>
              <a:t>15</a:t>
            </a:fld>
            <a:endParaRPr lang="en-US" dirty="0"/>
          </a:p>
        </p:txBody>
      </p:sp>
    </p:spTree>
    <p:extLst>
      <p:ext uri="{BB962C8B-B14F-4D97-AF65-F5344CB8AC3E}">
        <p14:creationId xmlns:p14="http://schemas.microsoft.com/office/powerpoint/2010/main" val="408066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6B659-988B-4FEA-AA05-093AD202FAAD}" type="slidenum">
              <a:rPr lang="en-US" smtClean="0"/>
              <a:t>16</a:t>
            </a:fld>
            <a:endParaRPr lang="en-US" dirty="0"/>
          </a:p>
        </p:txBody>
      </p:sp>
    </p:spTree>
    <p:extLst>
      <p:ext uri="{BB962C8B-B14F-4D97-AF65-F5344CB8AC3E}">
        <p14:creationId xmlns:p14="http://schemas.microsoft.com/office/powerpoint/2010/main" val="4252058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6B659-988B-4FEA-AA05-093AD202FAAD}" type="slidenum">
              <a:rPr lang="en-US" smtClean="0"/>
              <a:t>17</a:t>
            </a:fld>
            <a:endParaRPr lang="en-US" dirty="0"/>
          </a:p>
        </p:txBody>
      </p:sp>
    </p:spTree>
    <p:extLst>
      <p:ext uri="{BB962C8B-B14F-4D97-AF65-F5344CB8AC3E}">
        <p14:creationId xmlns:p14="http://schemas.microsoft.com/office/powerpoint/2010/main" val="740731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Districts are not obligated to conduct attendance intervention meetings for students who are 18 years old, however, it is in their best interest to do so to keep them from becoming a dropout.  </a:t>
            </a:r>
          </a:p>
        </p:txBody>
      </p:sp>
      <p:sp>
        <p:nvSpPr>
          <p:cNvPr id="4" name="Slide Number Placeholder 3"/>
          <p:cNvSpPr>
            <a:spLocks noGrp="1"/>
          </p:cNvSpPr>
          <p:nvPr>
            <p:ph type="sldNum" sz="quarter" idx="10"/>
          </p:nvPr>
        </p:nvSpPr>
        <p:spPr/>
        <p:txBody>
          <a:bodyPr/>
          <a:lstStyle/>
          <a:p>
            <a:fld id="{25F6B659-988B-4FEA-AA05-093AD202FAAD}" type="slidenum">
              <a:rPr lang="en-US" smtClean="0"/>
              <a:t>18</a:t>
            </a:fld>
            <a:endParaRPr lang="en-US" dirty="0"/>
          </a:p>
        </p:txBody>
      </p:sp>
    </p:spTree>
    <p:extLst>
      <p:ext uri="{BB962C8B-B14F-4D97-AF65-F5344CB8AC3E}">
        <p14:creationId xmlns:p14="http://schemas.microsoft.com/office/powerpoint/2010/main" val="107194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building is choosing to round down.  All absences with times in and out will be calculated to the minute.  At a minimum, districts must track and report student attendance to the nearest hour, however, districts may track and report in greater detail.</a:t>
            </a:r>
          </a:p>
          <a:p>
            <a:endParaRPr lang="en-US" dirty="0"/>
          </a:p>
          <a:p>
            <a:r>
              <a:rPr lang="en-US" dirty="0"/>
              <a:t>If a district’s policy is to round to the nearest hour, the district would round down to the nearest hour for a student who comes in 15 minutes late and enter the student’s time accordingly on the absence event record.  On the other hand, if a district tracks and reports attendance in greater detail, it may enter the exact time in which the student arrived or left school, which is how we are recommending attendance be taken.  </a:t>
            </a:r>
          </a:p>
        </p:txBody>
      </p:sp>
      <p:sp>
        <p:nvSpPr>
          <p:cNvPr id="4" name="Slide Number Placeholder 3"/>
          <p:cNvSpPr>
            <a:spLocks noGrp="1"/>
          </p:cNvSpPr>
          <p:nvPr>
            <p:ph type="sldNum" sz="quarter" idx="10"/>
          </p:nvPr>
        </p:nvSpPr>
        <p:spPr/>
        <p:txBody>
          <a:bodyPr/>
          <a:lstStyle/>
          <a:p>
            <a:fld id="{25F6B659-988B-4FEA-AA05-093AD202FAAD}" type="slidenum">
              <a:rPr lang="en-US" smtClean="0"/>
              <a:t>20</a:t>
            </a:fld>
            <a:endParaRPr lang="en-US" dirty="0"/>
          </a:p>
        </p:txBody>
      </p:sp>
    </p:spTree>
    <p:extLst>
      <p:ext uri="{BB962C8B-B14F-4D97-AF65-F5344CB8AC3E}">
        <p14:creationId xmlns:p14="http://schemas.microsoft.com/office/powerpoint/2010/main" val="2053651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student’s regular school day is reduced because of late arrival or early release, the district should track and report attendance/truancy for the time the student is scheduled to be in the building.  FTE will be used to do this.  </a:t>
            </a:r>
          </a:p>
          <a:p>
            <a:endParaRPr lang="en-US" dirty="0"/>
          </a:p>
          <a:p>
            <a:r>
              <a:rPr lang="en-US" dirty="0"/>
              <a:t>If a student attends half of this time at his home district and half time at a JVS, the home district and JVS should communicate and share data regularly to ensure the student is not habitually truant or excessively absent.</a:t>
            </a:r>
          </a:p>
          <a:p>
            <a:endParaRPr lang="en-US" dirty="0"/>
          </a:p>
          <a:p>
            <a:r>
              <a:rPr lang="en-US" dirty="0"/>
              <a:t>If a student participates in CCP on a college campus, the district would not need to coordinate with the higher education institution to share data.  The student’s status would only be based on the time the student is required to attend the home school in the district. </a:t>
            </a:r>
          </a:p>
        </p:txBody>
      </p:sp>
      <p:sp>
        <p:nvSpPr>
          <p:cNvPr id="4" name="Slide Number Placeholder 3"/>
          <p:cNvSpPr>
            <a:spLocks noGrp="1"/>
          </p:cNvSpPr>
          <p:nvPr>
            <p:ph type="sldNum" sz="quarter" idx="10"/>
          </p:nvPr>
        </p:nvSpPr>
        <p:spPr/>
        <p:txBody>
          <a:bodyPr/>
          <a:lstStyle/>
          <a:p>
            <a:fld id="{25F6B659-988B-4FEA-AA05-093AD202FAAD}" type="slidenum">
              <a:rPr lang="en-US" smtClean="0"/>
              <a:t>22</a:t>
            </a:fld>
            <a:endParaRPr lang="en-US" dirty="0"/>
          </a:p>
        </p:txBody>
      </p:sp>
    </p:spTree>
    <p:extLst>
      <p:ext uri="{BB962C8B-B14F-4D97-AF65-F5344CB8AC3E}">
        <p14:creationId xmlns:p14="http://schemas.microsoft.com/office/powerpoint/2010/main" val="2381917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Master Calendar Maintenance page and Sub-Calendar pages now have fields for Start and End Times.  </a:t>
            </a:r>
          </a:p>
          <a:p>
            <a:r>
              <a:rPr lang="en-US" baseline="0" dirty="0"/>
              <a:t>If the start and/or stop times are the same as the master calendar, you can leave them blank on the sub-calendar</a:t>
            </a:r>
          </a:p>
          <a:p>
            <a:endParaRPr lang="en-US" baseline="0" dirty="0"/>
          </a:p>
          <a:p>
            <a:r>
              <a:rPr lang="en-US" baseline="0" dirty="0"/>
              <a:t>A date picker tool is available for you to choose the time or it can be entered manually  by typing in the date as HH:MM am or pm</a:t>
            </a:r>
          </a:p>
          <a:p>
            <a:endParaRPr lang="en-US" dirty="0"/>
          </a:p>
        </p:txBody>
      </p:sp>
      <p:sp>
        <p:nvSpPr>
          <p:cNvPr id="4" name="Slide Number Placeholder 3"/>
          <p:cNvSpPr>
            <a:spLocks noGrp="1"/>
          </p:cNvSpPr>
          <p:nvPr>
            <p:ph type="sldNum" sz="quarter" idx="10"/>
          </p:nvPr>
        </p:nvSpPr>
        <p:spPr/>
        <p:txBody>
          <a:bodyPr/>
          <a:lstStyle/>
          <a:p>
            <a:fld id="{25F6B659-988B-4FEA-AA05-093AD202FAAD}" type="slidenum">
              <a:rPr lang="en-US" smtClean="0"/>
              <a:t>3</a:t>
            </a:fld>
            <a:endParaRPr lang="en-US" dirty="0"/>
          </a:p>
        </p:txBody>
      </p:sp>
    </p:spTree>
    <p:extLst>
      <p:ext uri="{BB962C8B-B14F-4D97-AF65-F5344CB8AC3E}">
        <p14:creationId xmlns:p14="http://schemas.microsoft.com/office/powerpoint/2010/main" val="2980719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habitual truancy, one of the determinants is if the student is absence 42 or more hours in one school month without a legitimate excuse.  Excessive absences considers a student excessively absent if they are absent 38 or more absences in one school month with or without a legitimate excuse</a:t>
            </a:r>
          </a:p>
        </p:txBody>
      </p:sp>
      <p:sp>
        <p:nvSpPr>
          <p:cNvPr id="4" name="Slide Number Placeholder 3"/>
          <p:cNvSpPr>
            <a:spLocks noGrp="1"/>
          </p:cNvSpPr>
          <p:nvPr>
            <p:ph type="sldNum" sz="quarter" idx="10"/>
          </p:nvPr>
        </p:nvSpPr>
        <p:spPr/>
        <p:txBody>
          <a:bodyPr/>
          <a:lstStyle/>
          <a:p>
            <a:fld id="{25F6B659-988B-4FEA-AA05-093AD202FAAD}" type="slidenum">
              <a:rPr lang="en-US" smtClean="0"/>
              <a:t>26</a:t>
            </a:fld>
            <a:endParaRPr lang="en-US" dirty="0"/>
          </a:p>
        </p:txBody>
      </p:sp>
    </p:spTree>
    <p:extLst>
      <p:ext uri="{BB962C8B-B14F-4D97-AF65-F5344CB8AC3E}">
        <p14:creationId xmlns:p14="http://schemas.microsoft.com/office/powerpoint/2010/main" val="3435019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habitual truancy, one of the determinants is if the student is absence 42 or more hours in one school month without a legitimate excuse.  Excessive absences considers a student excessively absent if they are absent 38 or more absences in one school month with or without a legitimate excuse</a:t>
            </a:r>
          </a:p>
        </p:txBody>
      </p:sp>
      <p:sp>
        <p:nvSpPr>
          <p:cNvPr id="4" name="Slide Number Placeholder 3"/>
          <p:cNvSpPr>
            <a:spLocks noGrp="1"/>
          </p:cNvSpPr>
          <p:nvPr>
            <p:ph type="sldNum" sz="quarter" idx="10"/>
          </p:nvPr>
        </p:nvSpPr>
        <p:spPr/>
        <p:txBody>
          <a:bodyPr/>
          <a:lstStyle/>
          <a:p>
            <a:fld id="{25F6B659-988B-4FEA-AA05-093AD202FAAD}" type="slidenum">
              <a:rPr lang="en-US" smtClean="0"/>
              <a:t>29</a:t>
            </a:fld>
            <a:endParaRPr lang="en-US" dirty="0"/>
          </a:p>
        </p:txBody>
      </p:sp>
    </p:spTree>
    <p:extLst>
      <p:ext uri="{BB962C8B-B14F-4D97-AF65-F5344CB8AC3E}">
        <p14:creationId xmlns:p14="http://schemas.microsoft.com/office/powerpoint/2010/main" val="219445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start and end times are different for each day of the week (rotating/block schedules), Use Calendar Bulk Exception Management to mass update to mass update the days of the week to have different start and end times.</a:t>
            </a:r>
          </a:p>
          <a:p>
            <a:pPr marL="0" indent="0">
              <a:buNone/>
            </a:pPr>
            <a:endParaRPr lang="en-US" dirty="0"/>
          </a:p>
          <a:p>
            <a:pPr marL="228600" indent="-228600">
              <a:buAutoNum type="arabicPeriod"/>
            </a:pPr>
            <a:r>
              <a:rPr lang="en-US" dirty="0"/>
              <a:t>This will need to be done for each day of the weekly rotation, we will use Monday for this example.   first update the Sub Calendar Day section and indicate the Daily Start Time and Daily Stop Time that you are going to assign to all Mondays.  </a:t>
            </a:r>
          </a:p>
          <a:p>
            <a:pPr marL="228600" indent="-228600">
              <a:buAutoNum type="arabicPeriod"/>
            </a:pPr>
            <a:r>
              <a:rPr lang="en-US" dirty="0"/>
              <a:t>Once you have Sub Calendar Day section updated, select the Days.  Click on the Recurring Days tab to select all Monday’s in the date range between the first and last day of school.  This is easier than selecting each Monday by clicking on every Monday in the calendar for the entire school year.  </a:t>
            </a:r>
          </a:p>
          <a:p>
            <a:pPr marL="228600" indent="-228600">
              <a:buAutoNum type="arabicPeriod"/>
            </a:pPr>
            <a:r>
              <a:rPr lang="en-US" dirty="0"/>
              <a:t>Step 3, select the calendar(s) you wish to update the start and end times on and click ‘Save’</a:t>
            </a:r>
          </a:p>
        </p:txBody>
      </p:sp>
      <p:sp>
        <p:nvSpPr>
          <p:cNvPr id="4" name="Slide Number Placeholder 3"/>
          <p:cNvSpPr>
            <a:spLocks noGrp="1"/>
          </p:cNvSpPr>
          <p:nvPr>
            <p:ph type="sldNum" sz="quarter" idx="10"/>
          </p:nvPr>
        </p:nvSpPr>
        <p:spPr/>
        <p:txBody>
          <a:bodyPr/>
          <a:lstStyle/>
          <a:p>
            <a:fld id="{25F6B659-988B-4FEA-AA05-093AD202FAAD}" type="slidenum">
              <a:rPr lang="en-US" smtClean="0"/>
              <a:t>30</a:t>
            </a:fld>
            <a:endParaRPr lang="en-US" dirty="0"/>
          </a:p>
        </p:txBody>
      </p:sp>
    </p:spTree>
    <p:extLst>
      <p:ext uri="{BB962C8B-B14F-4D97-AF65-F5344CB8AC3E}">
        <p14:creationId xmlns:p14="http://schemas.microsoft.com/office/powerpoint/2010/main" val="4020354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6B659-988B-4FEA-AA05-093AD202FAAD}" type="slidenum">
              <a:rPr lang="en-US" smtClean="0"/>
              <a:t>31</a:t>
            </a:fld>
            <a:endParaRPr lang="en-US" dirty="0"/>
          </a:p>
        </p:txBody>
      </p:sp>
    </p:spTree>
    <p:extLst>
      <p:ext uri="{BB962C8B-B14F-4D97-AF65-F5344CB8AC3E}">
        <p14:creationId xmlns:p14="http://schemas.microsoft.com/office/powerpoint/2010/main" val="2835232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6B659-988B-4FEA-AA05-093AD202FAAD}" type="slidenum">
              <a:rPr lang="en-US" smtClean="0"/>
              <a:t>32</a:t>
            </a:fld>
            <a:endParaRPr lang="en-US" dirty="0"/>
          </a:p>
        </p:txBody>
      </p:sp>
    </p:spTree>
    <p:extLst>
      <p:ext uri="{BB962C8B-B14F-4D97-AF65-F5344CB8AC3E}">
        <p14:creationId xmlns:p14="http://schemas.microsoft.com/office/powerpoint/2010/main" val="441240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Half day absences typically are confined to the AM or PM.  They don’t span lunch time.  </a:t>
            </a:r>
          </a:p>
          <a:p>
            <a:r>
              <a:rPr lang="en-US" dirty="0"/>
              <a:t>Partials give you the flexibility to add an absence event for a chunk of time during the day that may span from AM to PM or over lunch time.  And if Lunches are defined, the lunch time will be subtracted from the total minutes of the Partial Absence.  </a:t>
            </a:r>
          </a:p>
          <a:p>
            <a:r>
              <a:rPr lang="en-US" dirty="0"/>
              <a:t>A student could have multiple partial absences during a single school day too.  </a:t>
            </a:r>
          </a:p>
        </p:txBody>
      </p:sp>
      <p:sp>
        <p:nvSpPr>
          <p:cNvPr id="4" name="Slide Number Placeholder 3"/>
          <p:cNvSpPr>
            <a:spLocks noGrp="1"/>
          </p:cNvSpPr>
          <p:nvPr>
            <p:ph type="sldNum" sz="quarter" idx="10"/>
          </p:nvPr>
        </p:nvSpPr>
        <p:spPr/>
        <p:txBody>
          <a:bodyPr/>
          <a:lstStyle/>
          <a:p>
            <a:fld id="{25F6B659-988B-4FEA-AA05-093AD202FAAD}" type="slidenum">
              <a:rPr lang="en-US" smtClean="0"/>
              <a:t>33</a:t>
            </a:fld>
            <a:endParaRPr lang="en-US" dirty="0"/>
          </a:p>
        </p:txBody>
      </p:sp>
    </p:spTree>
    <p:extLst>
      <p:ext uri="{BB962C8B-B14F-4D97-AF65-F5344CB8AC3E}">
        <p14:creationId xmlns:p14="http://schemas.microsoft.com/office/powerpoint/2010/main" val="1185743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wouldn’t recommend crossing Late/Tardy with Partial Absences.  It will be easier for the users to understand that a Late/Tardy requires a time in and a Partial requires a time out and in to define the span of time a student was absent.  </a:t>
            </a:r>
          </a:p>
        </p:txBody>
      </p:sp>
      <p:sp>
        <p:nvSpPr>
          <p:cNvPr id="4" name="Slide Number Placeholder 3"/>
          <p:cNvSpPr>
            <a:spLocks noGrp="1"/>
          </p:cNvSpPr>
          <p:nvPr>
            <p:ph type="sldNum" sz="quarter" idx="10"/>
          </p:nvPr>
        </p:nvSpPr>
        <p:spPr/>
        <p:txBody>
          <a:bodyPr/>
          <a:lstStyle/>
          <a:p>
            <a:fld id="{25F6B659-988B-4FEA-AA05-093AD202FAAD}" type="slidenum">
              <a:rPr lang="en-US" smtClean="0"/>
              <a:t>34</a:t>
            </a:fld>
            <a:endParaRPr lang="en-US" dirty="0"/>
          </a:p>
        </p:txBody>
      </p:sp>
    </p:spTree>
    <p:extLst>
      <p:ext uri="{BB962C8B-B14F-4D97-AF65-F5344CB8AC3E}">
        <p14:creationId xmlns:p14="http://schemas.microsoft.com/office/powerpoint/2010/main" val="2991360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absence cut-off time determines whether an absence is considered a half day AM or PM only absences depending on the times defined on the periods of the day.  But if you don’t have the times on all periods AND you’re not taking period attendance, this setting doesn’t really do anything. </a:t>
            </a:r>
          </a:p>
        </p:txBody>
      </p:sp>
      <p:sp>
        <p:nvSpPr>
          <p:cNvPr id="4" name="Slide Number Placeholder 3"/>
          <p:cNvSpPr>
            <a:spLocks noGrp="1"/>
          </p:cNvSpPr>
          <p:nvPr>
            <p:ph type="sldNum" sz="quarter" idx="10"/>
          </p:nvPr>
        </p:nvSpPr>
        <p:spPr/>
        <p:txBody>
          <a:bodyPr/>
          <a:lstStyle/>
          <a:p>
            <a:fld id="{25F6B659-988B-4FEA-AA05-093AD202FAAD}" type="slidenum">
              <a:rPr lang="en-US" smtClean="0"/>
              <a:t>35</a:t>
            </a:fld>
            <a:endParaRPr lang="en-US" dirty="0"/>
          </a:p>
        </p:txBody>
      </p:sp>
    </p:spTree>
    <p:extLst>
      <p:ext uri="{BB962C8B-B14F-4D97-AF65-F5344CB8AC3E}">
        <p14:creationId xmlns:p14="http://schemas.microsoft.com/office/powerpoint/2010/main" val="2291127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Either way will work in the calculation.  It comes down to what is easiest for the district to understand and consistently add absence records.  The only difference would be is if they don’t’ enter that ‘in’ time, the absence would count as a full half-day absences (total hours for the day/2) so they must make sure to enter that time in.  </a:t>
            </a:r>
          </a:p>
          <a:p>
            <a:endParaRPr lang="en-US" dirty="0"/>
          </a:p>
        </p:txBody>
      </p:sp>
      <p:sp>
        <p:nvSpPr>
          <p:cNvPr id="4" name="Slide Number Placeholder 3"/>
          <p:cNvSpPr>
            <a:spLocks noGrp="1"/>
          </p:cNvSpPr>
          <p:nvPr>
            <p:ph type="sldNum" sz="quarter" idx="10"/>
          </p:nvPr>
        </p:nvSpPr>
        <p:spPr/>
        <p:txBody>
          <a:bodyPr/>
          <a:lstStyle/>
          <a:p>
            <a:fld id="{25F6B659-988B-4FEA-AA05-093AD202FAAD}" type="slidenum">
              <a:rPr lang="en-US" smtClean="0"/>
              <a:t>36</a:t>
            </a:fld>
            <a:endParaRPr lang="en-US" dirty="0"/>
          </a:p>
        </p:txBody>
      </p:sp>
    </p:spTree>
    <p:extLst>
      <p:ext uri="{BB962C8B-B14F-4D97-AF65-F5344CB8AC3E}">
        <p14:creationId xmlns:p14="http://schemas.microsoft.com/office/powerpoint/2010/main" val="2591947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more detail you can add to days for students on a calendar, the more accurately we will be able to calculate the hours for each absence for the student.  Since their attendance pattern differs slightly than for other grade levels, it is probably best that they be on a separate calendar.</a:t>
            </a:r>
          </a:p>
          <a:p>
            <a:endParaRPr lang="en-US" dirty="0"/>
          </a:p>
          <a:p>
            <a:endParaRPr lang="en-US" dirty="0"/>
          </a:p>
        </p:txBody>
      </p:sp>
      <p:sp>
        <p:nvSpPr>
          <p:cNvPr id="4" name="Slide Number Placeholder 3"/>
          <p:cNvSpPr>
            <a:spLocks noGrp="1"/>
          </p:cNvSpPr>
          <p:nvPr>
            <p:ph type="sldNum" sz="quarter" idx="10"/>
          </p:nvPr>
        </p:nvSpPr>
        <p:spPr/>
        <p:txBody>
          <a:bodyPr/>
          <a:lstStyle/>
          <a:p>
            <a:fld id="{25F6B659-988B-4FEA-AA05-093AD202FAAD}" type="slidenum">
              <a:rPr lang="en-US" smtClean="0"/>
              <a:t>37</a:t>
            </a:fld>
            <a:endParaRPr lang="en-US" dirty="0"/>
          </a:p>
        </p:txBody>
      </p:sp>
    </p:spTree>
    <p:extLst>
      <p:ext uri="{BB962C8B-B14F-4D97-AF65-F5344CB8AC3E}">
        <p14:creationId xmlns:p14="http://schemas.microsoft.com/office/powerpoint/2010/main" val="190386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that Late/Tardy have two separate codes.  Now that they will be considered for HB410 and EMIS attendance, you need the ability to indicate whether it’s excused or unexcused.</a:t>
            </a:r>
          </a:p>
          <a:p>
            <a:r>
              <a:rPr lang="en-US" dirty="0"/>
              <a:t>Tardy will count towards HB41- &amp; EMIS ONLY if a time in exists.  If no Time in, the tardy will not be considered because we have no way of calculating the time from when the student should have been there to when he actually arrived.  With no time, this could be for a policy by the district that if you’re less than 15 minutes late, we don’t’ count it against you but do record the fact that you were tardy that day.  This would be considered the ‘rounding’ factor.  In this scenario, the district chooses to ‘round down’.</a:t>
            </a:r>
          </a:p>
        </p:txBody>
      </p:sp>
      <p:sp>
        <p:nvSpPr>
          <p:cNvPr id="4" name="Slide Number Placeholder 3"/>
          <p:cNvSpPr>
            <a:spLocks noGrp="1"/>
          </p:cNvSpPr>
          <p:nvPr>
            <p:ph type="sldNum" sz="quarter" idx="10"/>
          </p:nvPr>
        </p:nvSpPr>
        <p:spPr/>
        <p:txBody>
          <a:bodyPr/>
          <a:lstStyle/>
          <a:p>
            <a:fld id="{25F6B659-988B-4FEA-AA05-093AD202FAAD}" type="slidenum">
              <a:rPr lang="en-US" smtClean="0"/>
              <a:t>4</a:t>
            </a:fld>
            <a:endParaRPr lang="en-US" dirty="0"/>
          </a:p>
        </p:txBody>
      </p:sp>
    </p:spTree>
    <p:extLst>
      <p:ext uri="{BB962C8B-B14F-4D97-AF65-F5344CB8AC3E}">
        <p14:creationId xmlns:p14="http://schemas.microsoft.com/office/powerpoint/2010/main" val="205354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6B659-988B-4FEA-AA05-093AD202FAAD}" type="slidenum">
              <a:rPr lang="en-US" smtClean="0"/>
              <a:t>38</a:t>
            </a:fld>
            <a:endParaRPr lang="en-US" dirty="0"/>
          </a:p>
        </p:txBody>
      </p:sp>
    </p:spTree>
    <p:extLst>
      <p:ext uri="{BB962C8B-B14F-4D97-AF65-F5344CB8AC3E}">
        <p14:creationId xmlns:p14="http://schemas.microsoft.com/office/powerpoint/2010/main" val="3905244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F6B659-988B-4FEA-AA05-093AD202FAAD}" type="slidenum">
              <a:rPr lang="en-US" smtClean="0"/>
              <a:t>39</a:t>
            </a:fld>
            <a:endParaRPr lang="en-US" dirty="0"/>
          </a:p>
        </p:txBody>
      </p:sp>
    </p:spTree>
    <p:extLst>
      <p:ext uri="{BB962C8B-B14F-4D97-AF65-F5344CB8AC3E}">
        <p14:creationId xmlns:p14="http://schemas.microsoft.com/office/powerpoint/2010/main" val="131025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Tardies with Times In will count since we can tell when they actually came into the building.  The ‘R’ Sept 13</a:t>
            </a:r>
            <a:r>
              <a:rPr lang="en-US" baseline="30000" dirty="0"/>
              <a:t>th</a:t>
            </a:r>
            <a:r>
              <a:rPr lang="en-US" dirty="0"/>
              <a:t> Tardy will not be used.  </a:t>
            </a:r>
          </a:p>
        </p:txBody>
      </p:sp>
      <p:sp>
        <p:nvSpPr>
          <p:cNvPr id="4" name="Slide Number Placeholder 3"/>
          <p:cNvSpPr>
            <a:spLocks noGrp="1"/>
          </p:cNvSpPr>
          <p:nvPr>
            <p:ph type="sldNum" sz="quarter" idx="10"/>
          </p:nvPr>
        </p:nvSpPr>
        <p:spPr/>
        <p:txBody>
          <a:bodyPr/>
          <a:lstStyle/>
          <a:p>
            <a:fld id="{25F6B659-988B-4FEA-AA05-093AD202FAAD}" type="slidenum">
              <a:rPr lang="en-US" smtClean="0"/>
              <a:t>5</a:t>
            </a:fld>
            <a:endParaRPr lang="en-US" dirty="0"/>
          </a:p>
        </p:txBody>
      </p:sp>
    </p:spTree>
    <p:extLst>
      <p:ext uri="{BB962C8B-B14F-4D97-AF65-F5344CB8AC3E}">
        <p14:creationId xmlns:p14="http://schemas.microsoft.com/office/powerpoint/2010/main" val="6332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editing the absence event, the Absence Level will always show ‘Non-Absence’ .  This is currently as designed.  These tardies will still count towards HB410 and EMIS regardless of the absence level here. </a:t>
            </a:r>
          </a:p>
        </p:txBody>
      </p:sp>
      <p:sp>
        <p:nvSpPr>
          <p:cNvPr id="4" name="Slide Number Placeholder 3"/>
          <p:cNvSpPr>
            <a:spLocks noGrp="1"/>
          </p:cNvSpPr>
          <p:nvPr>
            <p:ph type="sldNum" sz="quarter" idx="10"/>
          </p:nvPr>
        </p:nvSpPr>
        <p:spPr/>
        <p:txBody>
          <a:bodyPr/>
          <a:lstStyle/>
          <a:p>
            <a:fld id="{25F6B659-988B-4FEA-AA05-093AD202FAAD}" type="slidenum">
              <a:rPr lang="en-US" smtClean="0"/>
              <a:t>6</a:t>
            </a:fld>
            <a:endParaRPr lang="en-US" dirty="0"/>
          </a:p>
        </p:txBody>
      </p:sp>
    </p:spTree>
    <p:extLst>
      <p:ext uri="{BB962C8B-B14F-4D97-AF65-F5344CB8AC3E}">
        <p14:creationId xmlns:p14="http://schemas.microsoft.com/office/powerpoint/2010/main" val="353903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Partial qualifier must be used to enter absences that span from the AM to PM sections of the day especially if the absence spans over lunch.  </a:t>
            </a:r>
          </a:p>
        </p:txBody>
      </p:sp>
      <p:sp>
        <p:nvSpPr>
          <p:cNvPr id="4" name="Slide Number Placeholder 3"/>
          <p:cNvSpPr>
            <a:spLocks noGrp="1"/>
          </p:cNvSpPr>
          <p:nvPr>
            <p:ph type="sldNum" sz="quarter" idx="10"/>
          </p:nvPr>
        </p:nvSpPr>
        <p:spPr/>
        <p:txBody>
          <a:bodyPr/>
          <a:lstStyle/>
          <a:p>
            <a:fld id="{25F6B659-988B-4FEA-AA05-093AD202FAAD}" type="slidenum">
              <a:rPr lang="en-US" smtClean="0"/>
              <a:t>7</a:t>
            </a:fld>
            <a:endParaRPr lang="en-US" dirty="0"/>
          </a:p>
        </p:txBody>
      </p:sp>
    </p:spTree>
    <p:extLst>
      <p:ext uri="{BB962C8B-B14F-4D97-AF65-F5344CB8AC3E}">
        <p14:creationId xmlns:p14="http://schemas.microsoft.com/office/powerpoint/2010/main" val="41249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absence type that represents time out during the school day should be report to EMIS unless the building is rounding down and the Tardy doesn’t meet their minimum time with rounding.  </a:t>
            </a:r>
          </a:p>
          <a:p>
            <a:r>
              <a:rPr lang="en-US" dirty="0"/>
              <a:t>Since partial Absences (late arrivals or early dismissals) now count as absence time, there needs to be a designation between excused and unexcused.  Partial Absence types are needed especially when an absence for part of a day spans time over lunch.</a:t>
            </a:r>
          </a:p>
        </p:txBody>
      </p:sp>
      <p:sp>
        <p:nvSpPr>
          <p:cNvPr id="4" name="Slide Number Placeholder 3"/>
          <p:cNvSpPr>
            <a:spLocks noGrp="1"/>
          </p:cNvSpPr>
          <p:nvPr>
            <p:ph type="sldNum" sz="quarter" idx="10"/>
          </p:nvPr>
        </p:nvSpPr>
        <p:spPr/>
        <p:txBody>
          <a:bodyPr/>
          <a:lstStyle/>
          <a:p>
            <a:fld id="{25F6B659-988B-4FEA-AA05-093AD202FAAD}" type="slidenum">
              <a:rPr lang="en-US" smtClean="0"/>
              <a:t>8</a:t>
            </a:fld>
            <a:endParaRPr lang="en-US" dirty="0"/>
          </a:p>
        </p:txBody>
      </p:sp>
    </p:spTree>
    <p:extLst>
      <p:ext uri="{BB962C8B-B14F-4D97-AF65-F5344CB8AC3E}">
        <p14:creationId xmlns:p14="http://schemas.microsoft.com/office/powerpoint/2010/main" val="73966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the first ‘early dismissal won’t count because we have no way of telling the time the student was out</a:t>
            </a:r>
          </a:p>
          <a:p>
            <a:r>
              <a:rPr lang="en-US" dirty="0"/>
              <a:t>In the next two records, they both count because of times in and out.</a:t>
            </a:r>
          </a:p>
          <a:p>
            <a:r>
              <a:rPr lang="en-US" dirty="0"/>
              <a:t>If student leaves early, enter the end of the day as the time in.  Time out would be the time they left.  </a:t>
            </a:r>
          </a:p>
          <a:p>
            <a:endParaRPr lang="en-US" dirty="0"/>
          </a:p>
        </p:txBody>
      </p:sp>
      <p:sp>
        <p:nvSpPr>
          <p:cNvPr id="4" name="Slide Number Placeholder 3"/>
          <p:cNvSpPr>
            <a:spLocks noGrp="1"/>
          </p:cNvSpPr>
          <p:nvPr>
            <p:ph type="sldNum" sz="quarter" idx="10"/>
          </p:nvPr>
        </p:nvSpPr>
        <p:spPr/>
        <p:txBody>
          <a:bodyPr/>
          <a:lstStyle/>
          <a:p>
            <a:fld id="{25F6B659-988B-4FEA-AA05-093AD202FAAD}" type="slidenum">
              <a:rPr lang="en-US" smtClean="0"/>
              <a:t>9</a:t>
            </a:fld>
            <a:endParaRPr lang="en-US" dirty="0"/>
          </a:p>
        </p:txBody>
      </p:sp>
    </p:spTree>
    <p:extLst>
      <p:ext uri="{BB962C8B-B14F-4D97-AF65-F5344CB8AC3E}">
        <p14:creationId xmlns:p14="http://schemas.microsoft.com/office/powerpoint/2010/main" val="2577486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Clarification on Out of School Suspensions</a:t>
            </a:r>
          </a:p>
          <a:p>
            <a:r>
              <a:rPr lang="en-US" dirty="0"/>
              <a:t>It was previously stated that Out of School suspensions do not count towards HB410, however, they do.  Though suspensions are considered unexcused absences, they should not count towards truancy triggers because suspensions represent a legitimate excuse to be out of school.  Suspensions do count toward excessive absences because the definition of excessive absences does not distinguish between legitimate and not legitimate reasons for missing school.  </a:t>
            </a:r>
          </a:p>
          <a:p>
            <a:endParaRPr lang="en-US" dirty="0"/>
          </a:p>
        </p:txBody>
      </p:sp>
      <p:sp>
        <p:nvSpPr>
          <p:cNvPr id="4" name="Slide Number Placeholder 3"/>
          <p:cNvSpPr>
            <a:spLocks noGrp="1"/>
          </p:cNvSpPr>
          <p:nvPr>
            <p:ph type="sldNum" sz="quarter" idx="10"/>
          </p:nvPr>
        </p:nvSpPr>
        <p:spPr/>
        <p:txBody>
          <a:bodyPr/>
          <a:lstStyle/>
          <a:p>
            <a:fld id="{25F6B659-988B-4FEA-AA05-093AD202FAAD}" type="slidenum">
              <a:rPr lang="en-US" smtClean="0"/>
              <a:t>10</a:t>
            </a:fld>
            <a:endParaRPr lang="en-US" dirty="0"/>
          </a:p>
        </p:txBody>
      </p:sp>
    </p:spTree>
    <p:extLst>
      <p:ext uri="{BB962C8B-B14F-4D97-AF65-F5344CB8AC3E}">
        <p14:creationId xmlns:p14="http://schemas.microsoft.com/office/powerpoint/2010/main" val="562339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PPT_Cover_blan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5" name="Rectangle 3"/>
          <p:cNvSpPr>
            <a:spLocks noGrp="1" noChangeArrowheads="1"/>
          </p:cNvSpPr>
          <p:nvPr>
            <p:ph type="ctrTitle"/>
          </p:nvPr>
        </p:nvSpPr>
        <p:spPr>
          <a:xfrm>
            <a:off x="3048000" y="1295400"/>
            <a:ext cx="5562600" cy="1143000"/>
          </a:xfrm>
        </p:spPr>
        <p:txBody>
          <a:bodyPr/>
          <a:lstStyle>
            <a:lvl1pPr algn="r">
              <a:defRPr sz="2400" b="1"/>
            </a:lvl1pPr>
          </a:lstStyle>
          <a:p>
            <a:pPr lvl="0"/>
            <a:r>
              <a:rPr lang="en-US" noProof="0"/>
              <a:t>Click to edit Master title style</a:t>
            </a:r>
            <a:endParaRPr lang="en-US" noProof="0" dirty="0"/>
          </a:p>
        </p:txBody>
      </p:sp>
      <p:sp>
        <p:nvSpPr>
          <p:cNvPr id="3076" name="Rectangle 4"/>
          <p:cNvSpPr>
            <a:spLocks noGrp="1" noChangeArrowheads="1"/>
          </p:cNvSpPr>
          <p:nvPr>
            <p:ph type="subTitle" idx="1"/>
          </p:nvPr>
        </p:nvSpPr>
        <p:spPr>
          <a:xfrm>
            <a:off x="3962400" y="2743200"/>
            <a:ext cx="4648200" cy="762000"/>
          </a:xfrm>
        </p:spPr>
        <p:txBody>
          <a:bodyPr/>
          <a:lstStyle>
            <a:lvl1pPr marL="0" indent="0" algn="r">
              <a:buFontTx/>
              <a:buNone/>
              <a:defRPr sz="2000">
                <a:solidFill>
                  <a:schemeClr val="bg1"/>
                </a:solidFill>
              </a:defRPr>
            </a:lvl1pPr>
          </a:lstStyle>
          <a:p>
            <a:pPr lvl="0"/>
            <a:r>
              <a:rPr lang="en-US" noProof="0"/>
              <a:t>Click to edit Master subtitle style</a:t>
            </a:r>
            <a:endParaRPr lang="en-U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72CFAAC-AB79-6D4C-831C-C8E5F7F388EC}" type="slidenum">
              <a:rPr lang="en-US"/>
              <a:pPr/>
              <a:t>‹#›</a:t>
            </a:fld>
            <a:endParaRPr lang="en-US" dirty="0"/>
          </a:p>
        </p:txBody>
      </p:sp>
    </p:spTree>
    <p:extLst>
      <p:ext uri="{BB962C8B-B14F-4D97-AF65-F5344CB8AC3E}">
        <p14:creationId xmlns:p14="http://schemas.microsoft.com/office/powerpoint/2010/main" val="2538666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F433A8A1-A467-6B44-8198-A2BEA7AFCD0E}" type="slidenum">
              <a:rPr lang="en-US"/>
              <a:pPr/>
              <a:t>‹#›</a:t>
            </a:fld>
            <a:endParaRPr lang="en-US" dirty="0"/>
          </a:p>
        </p:txBody>
      </p:sp>
    </p:spTree>
    <p:extLst>
      <p:ext uri="{BB962C8B-B14F-4D97-AF65-F5344CB8AC3E}">
        <p14:creationId xmlns:p14="http://schemas.microsoft.com/office/powerpoint/2010/main" val="353282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172200" cy="914400"/>
          </a:xfrm>
        </p:spPr>
        <p:txBody>
          <a:bodyPr/>
          <a:lstStyle/>
          <a:p>
            <a:r>
              <a:rPr lang="en-US"/>
              <a:t>Click to edit Master title style</a:t>
            </a:r>
            <a:endParaRPr lang="en-US" dirty="0"/>
          </a:p>
        </p:txBody>
      </p:sp>
      <p:sp>
        <p:nvSpPr>
          <p:cNvPr id="3" name="Content Placeholder 2"/>
          <p:cNvSpPr>
            <a:spLocks noGrp="1"/>
          </p:cNvSpPr>
          <p:nvPr>
            <p:ph idx="1"/>
          </p:nvPr>
        </p:nvSpPr>
        <p:spPr>
          <a:noFill/>
        </p:spPr>
        <p:txBody>
          <a:bodyPr/>
          <a:lstStyle>
            <a:lvl1pPr>
              <a:defRPr>
                <a:solidFill>
                  <a:srgbClr val="003F77"/>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20145A38-7A12-9A45-BEC7-C1415F0EBBB9}" type="slidenum">
              <a:rPr lang="en-US"/>
              <a:pPr/>
              <a:t>‹#›</a:t>
            </a:fld>
            <a:endParaRPr lang="en-US" dirty="0"/>
          </a:p>
        </p:txBody>
      </p:sp>
    </p:spTree>
    <p:extLst>
      <p:ext uri="{BB962C8B-B14F-4D97-AF65-F5344CB8AC3E}">
        <p14:creationId xmlns:p14="http://schemas.microsoft.com/office/powerpoint/2010/main" val="129569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07941AFE-C69A-B643-ADE2-0B6217979619}" type="slidenum">
              <a:rPr lang="en-US"/>
              <a:pPr/>
              <a:t>‹#›</a:t>
            </a:fld>
            <a:endParaRPr lang="en-US" dirty="0"/>
          </a:p>
        </p:txBody>
      </p:sp>
    </p:spTree>
    <p:extLst>
      <p:ext uri="{BB962C8B-B14F-4D97-AF65-F5344CB8AC3E}">
        <p14:creationId xmlns:p14="http://schemas.microsoft.com/office/powerpoint/2010/main" val="145838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54B7FE85-0682-164A-994A-FFBB0B374C2F}" type="slidenum">
              <a:rPr lang="en-US"/>
              <a:pPr/>
              <a:t>‹#›</a:t>
            </a:fld>
            <a:endParaRPr lang="en-US" dirty="0"/>
          </a:p>
        </p:txBody>
      </p:sp>
    </p:spTree>
    <p:extLst>
      <p:ext uri="{BB962C8B-B14F-4D97-AF65-F5344CB8AC3E}">
        <p14:creationId xmlns:p14="http://schemas.microsoft.com/office/powerpoint/2010/main" val="4251828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4965D4F8-25BD-3746-A520-81AABBD675ED}" type="slidenum">
              <a:rPr lang="en-US"/>
              <a:pPr/>
              <a:t>‹#›</a:t>
            </a:fld>
            <a:endParaRPr lang="en-US" dirty="0"/>
          </a:p>
        </p:txBody>
      </p:sp>
    </p:spTree>
    <p:extLst>
      <p:ext uri="{BB962C8B-B14F-4D97-AF65-F5344CB8AC3E}">
        <p14:creationId xmlns:p14="http://schemas.microsoft.com/office/powerpoint/2010/main" val="16592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8D9FF899-F644-5D40-AACB-58D755393ABF}" type="slidenum">
              <a:rPr lang="en-US"/>
              <a:pPr/>
              <a:t>‹#›</a:t>
            </a:fld>
            <a:endParaRPr lang="en-US" dirty="0"/>
          </a:p>
        </p:txBody>
      </p:sp>
    </p:spTree>
    <p:extLst>
      <p:ext uri="{BB962C8B-B14F-4D97-AF65-F5344CB8AC3E}">
        <p14:creationId xmlns:p14="http://schemas.microsoft.com/office/powerpoint/2010/main" val="277805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A8909FA-2DC6-634B-9A77-6F345DA83C31}" type="slidenum">
              <a:rPr lang="en-US"/>
              <a:pPr/>
              <a:t>‹#›</a:t>
            </a:fld>
            <a:endParaRPr lang="en-US" dirty="0"/>
          </a:p>
        </p:txBody>
      </p:sp>
    </p:spTree>
    <p:extLst>
      <p:ext uri="{BB962C8B-B14F-4D97-AF65-F5344CB8AC3E}">
        <p14:creationId xmlns:p14="http://schemas.microsoft.com/office/powerpoint/2010/main" val="2916902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99DDDF2-3D6B-AA42-BE52-D07A93633E15}" type="slidenum">
              <a:rPr lang="en-US"/>
              <a:pPr/>
              <a:t>‹#›</a:t>
            </a:fld>
            <a:endParaRPr lang="en-US" dirty="0"/>
          </a:p>
        </p:txBody>
      </p:sp>
    </p:spTree>
    <p:extLst>
      <p:ext uri="{BB962C8B-B14F-4D97-AF65-F5344CB8AC3E}">
        <p14:creationId xmlns:p14="http://schemas.microsoft.com/office/powerpoint/2010/main" val="187925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87ED224-D62C-1447-9E17-4E6A7F4533E8}" type="slidenum">
              <a:rPr lang="en-US"/>
              <a:pPr/>
              <a:t>‹#›</a:t>
            </a:fld>
            <a:endParaRPr lang="en-US" dirty="0"/>
          </a:p>
        </p:txBody>
      </p:sp>
    </p:spTree>
    <p:extLst>
      <p:ext uri="{BB962C8B-B14F-4D97-AF65-F5344CB8AC3E}">
        <p14:creationId xmlns:p14="http://schemas.microsoft.com/office/powerpoint/2010/main" val="284872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PT_Interio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685800" y="0"/>
            <a:ext cx="6172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7848600" y="6324600"/>
            <a:ext cx="6096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a:solidFill>
                  <a:schemeClr val="bg2"/>
                </a:solidFill>
                <a:latin typeface="+mn-lt"/>
              </a:defRPr>
            </a:lvl1pPr>
          </a:lstStyle>
          <a:p>
            <a:fld id="{3E6F9B68-3EBC-5546-830D-EE423DB44569}"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500">
          <a:solidFill>
            <a:schemeClr val="bg1"/>
          </a:solidFill>
          <a:latin typeface="+mj-lt"/>
          <a:ea typeface="+mj-ea"/>
          <a:cs typeface="+mj-cs"/>
        </a:defRPr>
      </a:lvl1pPr>
      <a:lvl2pPr algn="l" rtl="0" eaLnBrk="1" fontAlgn="base" hangingPunct="1">
        <a:spcBef>
          <a:spcPct val="0"/>
        </a:spcBef>
        <a:spcAft>
          <a:spcPct val="0"/>
        </a:spcAft>
        <a:defRPr sz="3500">
          <a:solidFill>
            <a:schemeClr val="bg1"/>
          </a:solidFill>
          <a:latin typeface="Tahoma" charset="0"/>
          <a:ea typeface="ＭＳ Ｐゴシック" charset="0"/>
          <a:cs typeface="ＭＳ Ｐゴシック" charset="0"/>
        </a:defRPr>
      </a:lvl2pPr>
      <a:lvl3pPr algn="l" rtl="0" eaLnBrk="1" fontAlgn="base" hangingPunct="1">
        <a:spcBef>
          <a:spcPct val="0"/>
        </a:spcBef>
        <a:spcAft>
          <a:spcPct val="0"/>
        </a:spcAft>
        <a:defRPr sz="3500">
          <a:solidFill>
            <a:schemeClr val="bg1"/>
          </a:solidFill>
          <a:latin typeface="Tahoma" charset="0"/>
          <a:ea typeface="ＭＳ Ｐゴシック" charset="0"/>
          <a:cs typeface="ＭＳ Ｐゴシック" charset="0"/>
        </a:defRPr>
      </a:lvl3pPr>
      <a:lvl4pPr algn="l" rtl="0" eaLnBrk="1" fontAlgn="base" hangingPunct="1">
        <a:spcBef>
          <a:spcPct val="0"/>
        </a:spcBef>
        <a:spcAft>
          <a:spcPct val="0"/>
        </a:spcAft>
        <a:defRPr sz="3500">
          <a:solidFill>
            <a:schemeClr val="bg1"/>
          </a:solidFill>
          <a:latin typeface="Tahoma" charset="0"/>
          <a:ea typeface="ＭＳ Ｐゴシック" charset="0"/>
          <a:cs typeface="ＭＳ Ｐゴシック" charset="0"/>
        </a:defRPr>
      </a:lvl4pPr>
      <a:lvl5pPr algn="l" rtl="0" eaLnBrk="1" fontAlgn="base" hangingPunct="1">
        <a:spcBef>
          <a:spcPct val="0"/>
        </a:spcBef>
        <a:spcAft>
          <a:spcPct val="0"/>
        </a:spcAft>
        <a:defRPr sz="3500">
          <a:solidFill>
            <a:schemeClr val="bg1"/>
          </a:solidFill>
          <a:latin typeface="Tahoma" charset="0"/>
          <a:ea typeface="ＭＳ Ｐゴシック" charset="0"/>
          <a:cs typeface="ＭＳ Ｐゴシック" charset="0"/>
        </a:defRPr>
      </a:lvl5pPr>
      <a:lvl6pPr marL="457200" algn="l" rtl="0" eaLnBrk="1" fontAlgn="base" hangingPunct="1">
        <a:spcBef>
          <a:spcPct val="0"/>
        </a:spcBef>
        <a:spcAft>
          <a:spcPct val="0"/>
        </a:spcAft>
        <a:defRPr sz="3500">
          <a:solidFill>
            <a:schemeClr val="bg1"/>
          </a:solidFill>
          <a:latin typeface="Tahoma" charset="0"/>
          <a:ea typeface="ＭＳ Ｐゴシック" charset="0"/>
          <a:cs typeface="ＭＳ Ｐゴシック" charset="0"/>
        </a:defRPr>
      </a:lvl6pPr>
      <a:lvl7pPr marL="914400" algn="l" rtl="0" eaLnBrk="1" fontAlgn="base" hangingPunct="1">
        <a:spcBef>
          <a:spcPct val="0"/>
        </a:spcBef>
        <a:spcAft>
          <a:spcPct val="0"/>
        </a:spcAft>
        <a:defRPr sz="3500">
          <a:solidFill>
            <a:schemeClr val="bg1"/>
          </a:solidFill>
          <a:latin typeface="Tahoma" charset="0"/>
          <a:ea typeface="ＭＳ Ｐゴシック" charset="0"/>
          <a:cs typeface="ＭＳ Ｐゴシック" charset="0"/>
        </a:defRPr>
      </a:lvl7pPr>
      <a:lvl8pPr marL="1371600" algn="l" rtl="0" eaLnBrk="1" fontAlgn="base" hangingPunct="1">
        <a:spcBef>
          <a:spcPct val="0"/>
        </a:spcBef>
        <a:spcAft>
          <a:spcPct val="0"/>
        </a:spcAft>
        <a:defRPr sz="3500">
          <a:solidFill>
            <a:schemeClr val="bg1"/>
          </a:solidFill>
          <a:latin typeface="Tahoma" charset="0"/>
          <a:ea typeface="ＭＳ Ｐゴシック" charset="0"/>
          <a:cs typeface="ＭＳ Ｐゴシック" charset="0"/>
        </a:defRPr>
      </a:lvl8pPr>
      <a:lvl9pPr marL="1828800" algn="l" rtl="0" eaLnBrk="1" fontAlgn="base" hangingPunct="1">
        <a:spcBef>
          <a:spcPct val="0"/>
        </a:spcBef>
        <a:spcAft>
          <a:spcPct val="0"/>
        </a:spcAft>
        <a:defRPr sz="3500">
          <a:solidFill>
            <a:schemeClr val="bg1"/>
          </a:solidFill>
          <a:latin typeface="Tahom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3000">
          <a:solidFill>
            <a:srgbClr val="7482BF"/>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2"/>
          </a:solidFill>
          <a:latin typeface="+mn-lt"/>
          <a:ea typeface="+mn-ea"/>
        </a:defRPr>
      </a:lvl2pPr>
      <a:lvl3pPr marL="1085850" indent="-228600" algn="l" rtl="0" eaLnBrk="1" fontAlgn="base" hangingPunct="1">
        <a:spcBef>
          <a:spcPct val="20000"/>
        </a:spcBef>
        <a:spcAft>
          <a:spcPct val="0"/>
        </a:spcAft>
        <a:buChar char="•"/>
        <a:defRPr sz="2400">
          <a:solidFill>
            <a:schemeClr val="bg2"/>
          </a:solidFill>
          <a:latin typeface="+mn-lt"/>
          <a:ea typeface="+mn-ea"/>
        </a:defRPr>
      </a:lvl3pPr>
      <a:lvl4pPr marL="1428750" indent="-228600" algn="l" rtl="0" eaLnBrk="1" fontAlgn="base" hangingPunct="1">
        <a:spcBef>
          <a:spcPct val="20000"/>
        </a:spcBef>
        <a:spcAft>
          <a:spcPct val="0"/>
        </a:spcAft>
        <a:buChar char="–"/>
        <a:defRPr sz="2000">
          <a:solidFill>
            <a:schemeClr val="bg2"/>
          </a:solidFill>
          <a:latin typeface="+mn-lt"/>
          <a:ea typeface="+mn-ea"/>
        </a:defRPr>
      </a:lvl4pPr>
      <a:lvl5pPr marL="1771650" indent="-228600" algn="l" rtl="0" eaLnBrk="1" fontAlgn="base" hangingPunct="1">
        <a:spcBef>
          <a:spcPct val="20000"/>
        </a:spcBef>
        <a:spcAft>
          <a:spcPct val="0"/>
        </a:spcAft>
        <a:buChar char="»"/>
        <a:defRPr sz="2000">
          <a:solidFill>
            <a:schemeClr val="bg2"/>
          </a:solidFill>
          <a:latin typeface="+mn-lt"/>
          <a:ea typeface="+mn-ea"/>
        </a:defRPr>
      </a:lvl5pPr>
      <a:lvl6pPr marL="2228850" indent="-228600" algn="l" rtl="0" eaLnBrk="1" fontAlgn="base" hangingPunct="1">
        <a:spcBef>
          <a:spcPct val="20000"/>
        </a:spcBef>
        <a:spcAft>
          <a:spcPct val="0"/>
        </a:spcAft>
        <a:buChar char="»"/>
        <a:defRPr sz="2000">
          <a:solidFill>
            <a:schemeClr val="bg2"/>
          </a:solidFill>
          <a:latin typeface="+mn-lt"/>
          <a:ea typeface="+mn-ea"/>
        </a:defRPr>
      </a:lvl6pPr>
      <a:lvl7pPr marL="2686050" indent="-228600" algn="l" rtl="0" eaLnBrk="1" fontAlgn="base" hangingPunct="1">
        <a:spcBef>
          <a:spcPct val="20000"/>
        </a:spcBef>
        <a:spcAft>
          <a:spcPct val="0"/>
        </a:spcAft>
        <a:buChar char="»"/>
        <a:defRPr sz="2000">
          <a:solidFill>
            <a:schemeClr val="bg2"/>
          </a:solidFill>
          <a:latin typeface="+mn-lt"/>
          <a:ea typeface="+mn-ea"/>
        </a:defRPr>
      </a:lvl7pPr>
      <a:lvl8pPr marL="3143250" indent="-228600" algn="l" rtl="0" eaLnBrk="1" fontAlgn="base" hangingPunct="1">
        <a:spcBef>
          <a:spcPct val="20000"/>
        </a:spcBef>
        <a:spcAft>
          <a:spcPct val="0"/>
        </a:spcAft>
        <a:buChar char="»"/>
        <a:defRPr sz="2000">
          <a:solidFill>
            <a:schemeClr val="bg2"/>
          </a:solidFill>
          <a:latin typeface="+mn-lt"/>
          <a:ea typeface="+mn-ea"/>
        </a:defRPr>
      </a:lvl8pPr>
      <a:lvl9pPr marL="3600450" indent="-228600" algn="l" rtl="0" eaLnBrk="1" fontAlgn="base" hangingPunct="1">
        <a:spcBef>
          <a:spcPct val="20000"/>
        </a:spcBef>
        <a:spcAft>
          <a:spcPct val="0"/>
        </a:spcAft>
        <a:buChar char="»"/>
        <a:defRPr sz="2000">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437879" y="297211"/>
            <a:ext cx="5562600" cy="1118839"/>
          </a:xfrm>
        </p:spPr>
        <p:txBody>
          <a:bodyPr/>
          <a:lstStyle/>
          <a:p>
            <a:r>
              <a:rPr lang="en-US" dirty="0"/>
              <a:t>HB 410 District Task List</a:t>
            </a:r>
          </a:p>
        </p:txBody>
      </p:sp>
      <p:sp>
        <p:nvSpPr>
          <p:cNvPr id="2051" name="Rectangle 3"/>
          <p:cNvSpPr>
            <a:spLocks noGrp="1" noChangeArrowheads="1"/>
          </p:cNvSpPr>
          <p:nvPr>
            <p:ph type="subTitle" idx="1"/>
          </p:nvPr>
        </p:nvSpPr>
        <p:spPr>
          <a:xfrm>
            <a:off x="3695700" y="1416050"/>
            <a:ext cx="5105400" cy="1752600"/>
          </a:xfrm>
        </p:spPr>
        <p:txBody>
          <a:bodyPr/>
          <a:lstStyle/>
          <a:p>
            <a:r>
              <a:rPr lang="en-US" dirty="0"/>
              <a:t>ProgressBook Suite Webinar</a:t>
            </a:r>
          </a:p>
          <a:p>
            <a:r>
              <a:rPr lang="en-US" dirty="0"/>
              <a:t>StudentInformation </a:t>
            </a:r>
          </a:p>
          <a:p>
            <a:r>
              <a:rPr lang="en-US" sz="1400" dirty="0"/>
              <a:t>October 2017</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395133" cy="4584700"/>
          </a:xfrm>
          <a:prstGeom prst="rect">
            <a:avLst/>
          </a:prstGeom>
        </p:spPr>
      </p:pic>
      <p:sp>
        <p:nvSpPr>
          <p:cNvPr id="5" name="Rectangle 3"/>
          <p:cNvSpPr txBox="1">
            <a:spLocks noChangeArrowheads="1"/>
          </p:cNvSpPr>
          <p:nvPr/>
        </p:nvSpPr>
        <p:spPr bwMode="auto">
          <a:xfrm>
            <a:off x="4114800" y="3352800"/>
            <a:ext cx="46863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r" rtl="0" eaLnBrk="1" fontAlgn="base" hangingPunct="1">
              <a:spcBef>
                <a:spcPct val="20000"/>
              </a:spcBef>
              <a:spcAft>
                <a:spcPct val="0"/>
              </a:spcAft>
              <a:buFontTx/>
              <a:buNone/>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2"/>
                </a:solidFill>
                <a:latin typeface="+mn-lt"/>
                <a:ea typeface="+mn-ea"/>
              </a:defRPr>
            </a:lvl2pPr>
            <a:lvl3pPr marL="1085850" indent="-228600" algn="l" rtl="0" eaLnBrk="1" fontAlgn="base" hangingPunct="1">
              <a:spcBef>
                <a:spcPct val="20000"/>
              </a:spcBef>
              <a:spcAft>
                <a:spcPct val="0"/>
              </a:spcAft>
              <a:buChar char="•"/>
              <a:defRPr sz="2400">
                <a:solidFill>
                  <a:schemeClr val="bg2"/>
                </a:solidFill>
                <a:latin typeface="+mn-lt"/>
                <a:ea typeface="+mn-ea"/>
              </a:defRPr>
            </a:lvl3pPr>
            <a:lvl4pPr marL="1428750" indent="-228600" algn="l" rtl="0" eaLnBrk="1" fontAlgn="base" hangingPunct="1">
              <a:spcBef>
                <a:spcPct val="20000"/>
              </a:spcBef>
              <a:spcAft>
                <a:spcPct val="0"/>
              </a:spcAft>
              <a:buChar char="–"/>
              <a:defRPr sz="2000">
                <a:solidFill>
                  <a:schemeClr val="bg2"/>
                </a:solidFill>
                <a:latin typeface="+mn-lt"/>
                <a:ea typeface="+mn-ea"/>
              </a:defRPr>
            </a:lvl4pPr>
            <a:lvl5pPr marL="1771650" indent="-228600" algn="l" rtl="0" eaLnBrk="1" fontAlgn="base" hangingPunct="1">
              <a:spcBef>
                <a:spcPct val="20000"/>
              </a:spcBef>
              <a:spcAft>
                <a:spcPct val="0"/>
              </a:spcAft>
              <a:buChar char="»"/>
              <a:defRPr sz="2000">
                <a:solidFill>
                  <a:schemeClr val="bg2"/>
                </a:solidFill>
                <a:latin typeface="+mn-lt"/>
                <a:ea typeface="+mn-ea"/>
              </a:defRPr>
            </a:lvl5pPr>
            <a:lvl6pPr marL="2228850" indent="-228600" algn="l" rtl="0" eaLnBrk="1" fontAlgn="base" hangingPunct="1">
              <a:spcBef>
                <a:spcPct val="20000"/>
              </a:spcBef>
              <a:spcAft>
                <a:spcPct val="0"/>
              </a:spcAft>
              <a:buChar char="»"/>
              <a:defRPr sz="2000">
                <a:solidFill>
                  <a:schemeClr val="bg2"/>
                </a:solidFill>
                <a:latin typeface="+mn-lt"/>
                <a:ea typeface="+mn-ea"/>
              </a:defRPr>
            </a:lvl6pPr>
            <a:lvl7pPr marL="2686050" indent="-228600" algn="l" rtl="0" eaLnBrk="1" fontAlgn="base" hangingPunct="1">
              <a:spcBef>
                <a:spcPct val="20000"/>
              </a:spcBef>
              <a:spcAft>
                <a:spcPct val="0"/>
              </a:spcAft>
              <a:buChar char="»"/>
              <a:defRPr sz="2000">
                <a:solidFill>
                  <a:schemeClr val="bg2"/>
                </a:solidFill>
                <a:latin typeface="+mn-lt"/>
                <a:ea typeface="+mn-ea"/>
              </a:defRPr>
            </a:lvl7pPr>
            <a:lvl8pPr marL="3143250" indent="-228600" algn="l" rtl="0" eaLnBrk="1" fontAlgn="base" hangingPunct="1">
              <a:spcBef>
                <a:spcPct val="20000"/>
              </a:spcBef>
              <a:spcAft>
                <a:spcPct val="0"/>
              </a:spcAft>
              <a:buChar char="»"/>
              <a:defRPr sz="2000">
                <a:solidFill>
                  <a:schemeClr val="bg2"/>
                </a:solidFill>
                <a:latin typeface="+mn-lt"/>
                <a:ea typeface="+mn-ea"/>
              </a:defRPr>
            </a:lvl8pPr>
            <a:lvl9pPr marL="3600450" indent="-228600" algn="l" rtl="0" eaLnBrk="1" fontAlgn="base" hangingPunct="1">
              <a:spcBef>
                <a:spcPct val="20000"/>
              </a:spcBef>
              <a:spcAft>
                <a:spcPct val="0"/>
              </a:spcAft>
              <a:buChar char="»"/>
              <a:defRPr sz="2000">
                <a:solidFill>
                  <a:schemeClr val="bg2"/>
                </a:solidFill>
                <a:latin typeface="+mn-lt"/>
                <a:ea typeface="+mn-ea"/>
              </a:defRPr>
            </a:lvl9pPr>
          </a:lstStyle>
          <a:p>
            <a:r>
              <a:rPr lang="en-US" dirty="0"/>
              <a:t>StudentInformation State Support Team</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HB410 District Task List</a:t>
            </a:r>
          </a:p>
        </p:txBody>
      </p:sp>
      <p:sp>
        <p:nvSpPr>
          <p:cNvPr id="3" name="Content Placeholder 2"/>
          <p:cNvSpPr>
            <a:spLocks noGrp="1"/>
          </p:cNvSpPr>
          <p:nvPr>
            <p:ph idx="1"/>
          </p:nvPr>
        </p:nvSpPr>
        <p:spPr>
          <a:xfrm>
            <a:off x="685800" y="1371600"/>
            <a:ext cx="7772400" cy="4724400"/>
          </a:xfrm>
        </p:spPr>
        <p:txBody>
          <a:bodyPr/>
          <a:lstStyle/>
          <a:p>
            <a:r>
              <a:rPr lang="en-US" dirty="0"/>
              <a:t>Out of School Suspensions</a:t>
            </a:r>
          </a:p>
          <a:p>
            <a:pPr lvl="1"/>
            <a:r>
              <a:rPr lang="en-US" dirty="0"/>
              <a:t>Count towards EMIS reporting as Unexcused Absences</a:t>
            </a:r>
          </a:p>
          <a:p>
            <a:pPr marL="457200" lvl="1" indent="0">
              <a:buNone/>
            </a:pPr>
            <a:endParaRPr lang="en-US" dirty="0"/>
          </a:p>
          <a:p>
            <a:pPr lvl="1"/>
            <a:r>
              <a:rPr lang="en-US" b="1" dirty="0"/>
              <a:t>Count towards Excessive Absences threshold for HB410</a:t>
            </a:r>
          </a:p>
          <a:p>
            <a:pPr marL="457200" lvl="1" indent="0">
              <a:buNone/>
            </a:pPr>
            <a:endParaRPr lang="en-US" b="1" dirty="0"/>
          </a:p>
          <a:p>
            <a:pPr lvl="1"/>
            <a:r>
              <a:rPr lang="en-US" dirty="0"/>
              <a:t>Do not count towards Habitual Truancy threshold</a:t>
            </a:r>
          </a:p>
          <a:p>
            <a:endParaRPr lang="en-US" dirty="0"/>
          </a:p>
        </p:txBody>
      </p:sp>
    </p:spTree>
    <p:extLst>
      <p:ext uri="{BB962C8B-B14F-4D97-AF65-F5344CB8AC3E}">
        <p14:creationId xmlns:p14="http://schemas.microsoft.com/office/powerpoint/2010/main" val="9642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HB410 District Task List</a:t>
            </a:r>
          </a:p>
        </p:txBody>
      </p:sp>
      <p:sp>
        <p:nvSpPr>
          <p:cNvPr id="3" name="Content Placeholder 2"/>
          <p:cNvSpPr>
            <a:spLocks noGrp="1"/>
          </p:cNvSpPr>
          <p:nvPr>
            <p:ph idx="1"/>
          </p:nvPr>
        </p:nvSpPr>
        <p:spPr>
          <a:xfrm>
            <a:off x="685800" y="1219200"/>
            <a:ext cx="7772400" cy="4876800"/>
          </a:xfrm>
        </p:spPr>
        <p:txBody>
          <a:bodyPr/>
          <a:lstStyle/>
          <a:p>
            <a:r>
              <a:rPr lang="en-US" dirty="0"/>
              <a:t>New option added to identify absence type as Out of School Suspension</a:t>
            </a:r>
          </a:p>
          <a:p>
            <a:pPr marL="0" indent="0">
              <a:buNone/>
            </a:pPr>
            <a:endParaRPr lang="en-US" dirty="0"/>
          </a:p>
        </p:txBody>
      </p:sp>
      <p:pic>
        <p:nvPicPr>
          <p:cNvPr id="4" name="Picture 3">
            <a:extLst>
              <a:ext uri="{FF2B5EF4-FFF2-40B4-BE49-F238E27FC236}">
                <a16:creationId xmlns:a16="http://schemas.microsoft.com/office/drawing/2014/main" id="{5EC07DB7-D007-4CAB-A75C-B499FDF5C923}"/>
              </a:ext>
            </a:extLst>
          </p:cNvPr>
          <p:cNvPicPr>
            <a:picLocks noChangeAspect="1"/>
          </p:cNvPicPr>
          <p:nvPr/>
        </p:nvPicPr>
        <p:blipFill>
          <a:blip r:embed="rId3"/>
          <a:stretch>
            <a:fillRect/>
          </a:stretch>
        </p:blipFill>
        <p:spPr>
          <a:xfrm>
            <a:off x="1266825" y="2286000"/>
            <a:ext cx="6610350" cy="3581400"/>
          </a:xfrm>
          <a:prstGeom prst="rect">
            <a:avLst/>
          </a:prstGeom>
        </p:spPr>
      </p:pic>
    </p:spTree>
    <p:extLst>
      <p:ext uri="{BB962C8B-B14F-4D97-AF65-F5344CB8AC3E}">
        <p14:creationId xmlns:p14="http://schemas.microsoft.com/office/powerpoint/2010/main" val="1731719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FF38A-96E2-4D1A-99CF-4E55E60129FB}"/>
              </a:ext>
            </a:extLst>
          </p:cNvPr>
          <p:cNvSpPr>
            <a:spLocks noGrp="1"/>
          </p:cNvSpPr>
          <p:nvPr>
            <p:ph type="title"/>
          </p:nvPr>
        </p:nvSpPr>
        <p:spPr/>
        <p:txBody>
          <a:bodyPr/>
          <a:lstStyle/>
          <a:p>
            <a:r>
              <a:rPr lang="en-US" dirty="0"/>
              <a:t>HB410 District Task List</a:t>
            </a:r>
          </a:p>
        </p:txBody>
      </p:sp>
      <p:sp>
        <p:nvSpPr>
          <p:cNvPr id="3" name="Content Placeholder 2">
            <a:extLst>
              <a:ext uri="{FF2B5EF4-FFF2-40B4-BE49-F238E27FC236}">
                <a16:creationId xmlns:a16="http://schemas.microsoft.com/office/drawing/2014/main" id="{36E88650-8AB9-48A9-8B9A-152C5C518A3A}"/>
              </a:ext>
            </a:extLst>
          </p:cNvPr>
          <p:cNvSpPr>
            <a:spLocks noGrp="1"/>
          </p:cNvSpPr>
          <p:nvPr>
            <p:ph idx="1"/>
          </p:nvPr>
        </p:nvSpPr>
        <p:spPr>
          <a:xfrm>
            <a:off x="685800" y="1295400"/>
            <a:ext cx="7772400" cy="4800600"/>
          </a:xfrm>
        </p:spPr>
        <p:txBody>
          <a:bodyPr/>
          <a:lstStyle/>
          <a:p>
            <a:pPr marL="0" indent="0">
              <a:buNone/>
            </a:pPr>
            <a:r>
              <a:rPr lang="en-US" sz="2800" dirty="0"/>
              <a:t>Minimum recommended Absence Types needed</a:t>
            </a:r>
          </a:p>
          <a:p>
            <a:pPr marL="0" indent="0">
              <a:buNone/>
            </a:pPr>
            <a:endParaRPr lang="en-US" sz="2800" dirty="0"/>
          </a:p>
        </p:txBody>
      </p:sp>
      <p:pic>
        <p:nvPicPr>
          <p:cNvPr id="4" name="Picture 3">
            <a:extLst>
              <a:ext uri="{FF2B5EF4-FFF2-40B4-BE49-F238E27FC236}">
                <a16:creationId xmlns:a16="http://schemas.microsoft.com/office/drawing/2014/main" id="{44393D13-6735-477A-9339-822003F377DD}"/>
              </a:ext>
            </a:extLst>
          </p:cNvPr>
          <p:cNvPicPr>
            <a:picLocks noChangeAspect="1"/>
          </p:cNvPicPr>
          <p:nvPr/>
        </p:nvPicPr>
        <p:blipFill>
          <a:blip r:embed="rId3"/>
          <a:stretch>
            <a:fillRect/>
          </a:stretch>
        </p:blipFill>
        <p:spPr>
          <a:xfrm>
            <a:off x="533400" y="2362201"/>
            <a:ext cx="8001000" cy="2590800"/>
          </a:xfrm>
          <a:prstGeom prst="rect">
            <a:avLst/>
          </a:prstGeom>
        </p:spPr>
      </p:pic>
    </p:spTree>
    <p:extLst>
      <p:ext uri="{BB962C8B-B14F-4D97-AF65-F5344CB8AC3E}">
        <p14:creationId xmlns:p14="http://schemas.microsoft.com/office/powerpoint/2010/main" val="25242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47961-2004-40DB-BEDE-5647CCCBEA91}"/>
              </a:ext>
            </a:extLst>
          </p:cNvPr>
          <p:cNvSpPr>
            <a:spLocks noGrp="1"/>
          </p:cNvSpPr>
          <p:nvPr>
            <p:ph type="title"/>
          </p:nvPr>
        </p:nvSpPr>
        <p:spPr/>
        <p:txBody>
          <a:bodyPr/>
          <a:lstStyle/>
          <a:p>
            <a:r>
              <a:rPr lang="en-US" dirty="0"/>
              <a:t>HB410 District Task List</a:t>
            </a:r>
          </a:p>
        </p:txBody>
      </p:sp>
      <p:sp>
        <p:nvSpPr>
          <p:cNvPr id="3" name="Content Placeholder 2">
            <a:extLst>
              <a:ext uri="{FF2B5EF4-FFF2-40B4-BE49-F238E27FC236}">
                <a16:creationId xmlns:a16="http://schemas.microsoft.com/office/drawing/2014/main" id="{545868EE-8842-44EC-A8F2-20DF0AEFAB95}"/>
              </a:ext>
            </a:extLst>
          </p:cNvPr>
          <p:cNvSpPr>
            <a:spLocks noGrp="1"/>
          </p:cNvSpPr>
          <p:nvPr>
            <p:ph idx="1"/>
          </p:nvPr>
        </p:nvSpPr>
        <p:spPr>
          <a:xfrm>
            <a:off x="685800" y="1295400"/>
            <a:ext cx="7772400" cy="4800600"/>
          </a:xfrm>
        </p:spPr>
        <p:txBody>
          <a:bodyPr/>
          <a:lstStyle/>
          <a:p>
            <a:pPr marL="0" indent="0">
              <a:buNone/>
            </a:pPr>
            <a:r>
              <a:rPr lang="en-US" dirty="0"/>
              <a:t>Updating Absence Qualifiers on existing Absence Types</a:t>
            </a:r>
          </a:p>
          <a:p>
            <a:r>
              <a:rPr lang="en-US" dirty="0"/>
              <a:t>If you want to change the qualifier on an absence type from Absent to Partial or Partial to Tardy, etc.</a:t>
            </a:r>
          </a:p>
          <a:p>
            <a:pPr lvl="1"/>
            <a:r>
              <a:rPr lang="en-US" dirty="0"/>
              <a:t>Submit a helpdesk ticket to SSST with your request</a:t>
            </a:r>
          </a:p>
          <a:p>
            <a:pPr lvl="1"/>
            <a:r>
              <a:rPr lang="en-US" dirty="0"/>
              <a:t>When changing qualifiers, some mass updating will need to occur to make the change to existing absence event records</a:t>
            </a:r>
          </a:p>
        </p:txBody>
      </p:sp>
    </p:spTree>
    <p:extLst>
      <p:ext uri="{BB962C8B-B14F-4D97-AF65-F5344CB8AC3E}">
        <p14:creationId xmlns:p14="http://schemas.microsoft.com/office/powerpoint/2010/main" val="352026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HB410 District Task List</a:t>
            </a:r>
          </a:p>
        </p:txBody>
      </p:sp>
      <p:sp>
        <p:nvSpPr>
          <p:cNvPr id="3" name="Content Placeholder 2"/>
          <p:cNvSpPr>
            <a:spLocks noGrp="1"/>
          </p:cNvSpPr>
          <p:nvPr>
            <p:ph idx="1"/>
          </p:nvPr>
        </p:nvSpPr>
        <p:spPr/>
        <p:txBody>
          <a:bodyPr/>
          <a:lstStyle/>
          <a:p>
            <a:r>
              <a:rPr lang="en-US" dirty="0"/>
              <a:t>New Informational message added to Add/Edit version of School Absences</a:t>
            </a:r>
          </a:p>
          <a:p>
            <a:endParaRPr lang="en-US" dirty="0"/>
          </a:p>
        </p:txBody>
      </p:sp>
      <p:pic>
        <p:nvPicPr>
          <p:cNvPr id="5" name="Picture 4">
            <a:extLst>
              <a:ext uri="{FF2B5EF4-FFF2-40B4-BE49-F238E27FC236}">
                <a16:creationId xmlns:a16="http://schemas.microsoft.com/office/drawing/2014/main" id="{ED80170C-4EE1-4694-B53D-3C2FC1BF6B46}"/>
              </a:ext>
            </a:extLst>
          </p:cNvPr>
          <p:cNvPicPr>
            <a:picLocks noChangeAspect="1"/>
          </p:cNvPicPr>
          <p:nvPr/>
        </p:nvPicPr>
        <p:blipFill>
          <a:blip r:embed="rId3"/>
          <a:stretch>
            <a:fillRect/>
          </a:stretch>
        </p:blipFill>
        <p:spPr>
          <a:xfrm>
            <a:off x="1219200" y="3429000"/>
            <a:ext cx="6705600" cy="1219200"/>
          </a:xfrm>
          <a:prstGeom prst="rect">
            <a:avLst/>
          </a:prstGeom>
        </p:spPr>
      </p:pic>
    </p:spTree>
    <p:extLst>
      <p:ext uri="{BB962C8B-B14F-4D97-AF65-F5344CB8AC3E}">
        <p14:creationId xmlns:p14="http://schemas.microsoft.com/office/powerpoint/2010/main" val="154762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HB410 District Task List</a:t>
            </a:r>
          </a:p>
        </p:txBody>
      </p:sp>
      <p:sp>
        <p:nvSpPr>
          <p:cNvPr id="3" name="Content Placeholder 2"/>
          <p:cNvSpPr>
            <a:spLocks noGrp="1"/>
          </p:cNvSpPr>
          <p:nvPr>
            <p:ph idx="1"/>
          </p:nvPr>
        </p:nvSpPr>
        <p:spPr>
          <a:xfrm>
            <a:off x="685800" y="1219200"/>
            <a:ext cx="7772400" cy="4876800"/>
          </a:xfrm>
        </p:spPr>
        <p:txBody>
          <a:bodyPr/>
          <a:lstStyle/>
          <a:p>
            <a:r>
              <a:rPr lang="en-US" sz="2400" dirty="0"/>
              <a:t>Attendance Reports </a:t>
            </a:r>
          </a:p>
          <a:p>
            <a:pPr lvl="1"/>
            <a:r>
              <a:rPr lang="en-US" sz="2200" dirty="0"/>
              <a:t>will be updated in the near future to include calculations for HB410 Attendance</a:t>
            </a:r>
          </a:p>
          <a:p>
            <a:pPr marL="457200" lvl="1" indent="0">
              <a:buNone/>
            </a:pPr>
            <a:endParaRPr lang="en-US" sz="2200" dirty="0"/>
          </a:p>
          <a:p>
            <a:r>
              <a:rPr lang="en-US" sz="2400" dirty="0"/>
              <a:t>Attupemis – Will be updated soon</a:t>
            </a:r>
          </a:p>
          <a:p>
            <a:pPr marL="0" indent="0">
              <a:buNone/>
            </a:pPr>
            <a:endParaRPr lang="en-US" sz="2400" dirty="0"/>
          </a:p>
          <a:p>
            <a:r>
              <a:rPr lang="en-US" sz="2400" dirty="0"/>
              <a:t>HB410 Ad Hoc Reports – Currently in testing</a:t>
            </a:r>
          </a:p>
          <a:p>
            <a:pPr marL="0" indent="0">
              <a:buNone/>
            </a:pPr>
            <a:endParaRPr lang="en-US" sz="2400" dirty="0"/>
          </a:p>
          <a:p>
            <a:r>
              <a:rPr lang="en-US" sz="2400" dirty="0"/>
              <a:t>Report Card Attendance </a:t>
            </a:r>
          </a:p>
          <a:p>
            <a:pPr lvl="1"/>
            <a:r>
              <a:rPr lang="en-US" sz="2200" dirty="0"/>
              <a:t>Will be discussed at the October SIAC Meeting</a:t>
            </a:r>
          </a:p>
          <a:p>
            <a:pPr marL="0" indent="0">
              <a:buNone/>
            </a:pPr>
            <a:endParaRPr lang="en-US" sz="2400" dirty="0"/>
          </a:p>
        </p:txBody>
      </p:sp>
    </p:spTree>
    <p:extLst>
      <p:ext uri="{BB962C8B-B14F-4D97-AF65-F5344CB8AC3E}">
        <p14:creationId xmlns:p14="http://schemas.microsoft.com/office/powerpoint/2010/main" val="206280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HB410 District Task List</a:t>
            </a:r>
          </a:p>
        </p:txBody>
      </p:sp>
      <p:sp>
        <p:nvSpPr>
          <p:cNvPr id="3" name="Content Placeholder 2"/>
          <p:cNvSpPr>
            <a:spLocks noGrp="1"/>
          </p:cNvSpPr>
          <p:nvPr>
            <p:ph type="body" idx="1"/>
          </p:nvPr>
        </p:nvSpPr>
        <p:spPr/>
        <p:txBody>
          <a:bodyPr/>
          <a:lstStyle/>
          <a:p>
            <a:r>
              <a:rPr lang="en-US" sz="3200" dirty="0"/>
              <a:t>Questions &amp; Answers</a:t>
            </a:r>
          </a:p>
        </p:txBody>
      </p:sp>
    </p:spTree>
    <p:extLst>
      <p:ext uri="{BB962C8B-B14F-4D97-AF65-F5344CB8AC3E}">
        <p14:creationId xmlns:p14="http://schemas.microsoft.com/office/powerpoint/2010/main" val="326918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dirty="0"/>
              <a:t>What is the difference between ‘Habitual Truant’ and ‘Excessive Absences’</a:t>
            </a:r>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3"/>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4"/>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724400" y="2454638"/>
            <a:ext cx="4114800" cy="3785652"/>
          </a:xfrm>
          <a:prstGeom prst="rect">
            <a:avLst/>
          </a:prstGeom>
          <a:noFill/>
        </p:spPr>
        <p:txBody>
          <a:bodyPr wrap="square" rtlCol="0">
            <a:spAutoFit/>
          </a:bodyPr>
          <a:lstStyle/>
          <a:p>
            <a:r>
              <a:rPr lang="en-US" dirty="0"/>
              <a:t>Habitual Truant thresholds only include ‘unexcused absences’.</a:t>
            </a:r>
          </a:p>
          <a:p>
            <a:endParaRPr lang="en-US" dirty="0"/>
          </a:p>
          <a:p>
            <a:r>
              <a:rPr lang="en-US" dirty="0"/>
              <a:t>Excessive absences include both excused and unexcused.</a:t>
            </a:r>
          </a:p>
          <a:p>
            <a:endParaRPr lang="en-US" dirty="0"/>
          </a:p>
          <a:p>
            <a:r>
              <a:rPr lang="en-US" dirty="0"/>
              <a:t>There are different thresholds for both</a:t>
            </a:r>
          </a:p>
        </p:txBody>
      </p:sp>
    </p:spTree>
    <p:extLst>
      <p:ext uri="{BB962C8B-B14F-4D97-AF65-F5344CB8AC3E}">
        <p14:creationId xmlns:p14="http://schemas.microsoft.com/office/powerpoint/2010/main" val="1107261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dirty="0"/>
              <a:t>If a student is 18 or over, must we track their attendance?</a:t>
            </a:r>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3"/>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4"/>
          <a:stretch>
            <a:fillRect/>
          </a:stretch>
        </p:blipFill>
        <p:spPr>
          <a:xfrm>
            <a:off x="457200" y="1007307"/>
            <a:ext cx="1371600" cy="1385888"/>
          </a:xfrm>
          <a:prstGeom prst="rect">
            <a:avLst/>
          </a:prstGeom>
        </p:spPr>
      </p:pic>
      <p:sp>
        <p:nvSpPr>
          <p:cNvPr id="10" name="TextBox 9">
            <a:extLst>
              <a:ext uri="{FF2B5EF4-FFF2-40B4-BE49-F238E27FC236}">
                <a16:creationId xmlns:a16="http://schemas.microsoft.com/office/drawing/2014/main" id="{AE83C7ED-24B4-4059-A1E9-F94B392651DB}"/>
              </a:ext>
            </a:extLst>
          </p:cNvPr>
          <p:cNvSpPr txBox="1"/>
          <p:nvPr/>
        </p:nvSpPr>
        <p:spPr>
          <a:xfrm>
            <a:off x="4876800" y="2895600"/>
            <a:ext cx="3657600" cy="3046988"/>
          </a:xfrm>
          <a:prstGeom prst="rect">
            <a:avLst/>
          </a:prstGeom>
          <a:noFill/>
        </p:spPr>
        <p:txBody>
          <a:bodyPr wrap="square" rtlCol="0">
            <a:spAutoFit/>
          </a:bodyPr>
          <a:lstStyle/>
          <a:p>
            <a:r>
              <a:rPr lang="en-US" dirty="0"/>
              <a:t>HB410 requirements only apply to students of compulsory education age.  However, a district cannot withdraw an 18-year-old student for being truant unless the student makes the request.  </a:t>
            </a:r>
          </a:p>
        </p:txBody>
      </p:sp>
    </p:spTree>
    <p:extLst>
      <p:ext uri="{BB962C8B-B14F-4D97-AF65-F5344CB8AC3E}">
        <p14:creationId xmlns:p14="http://schemas.microsoft.com/office/powerpoint/2010/main" val="395124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dirty="0"/>
              <a:t>How do we count recess? Per Office of accountability, recess isn’t included in instruction time.</a:t>
            </a:r>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2"/>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3"/>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724400" y="2895600"/>
            <a:ext cx="4114800" cy="2677656"/>
          </a:xfrm>
          <a:prstGeom prst="rect">
            <a:avLst/>
          </a:prstGeom>
          <a:noFill/>
        </p:spPr>
        <p:txBody>
          <a:bodyPr wrap="square" rtlCol="0">
            <a:spAutoFit/>
          </a:bodyPr>
          <a:lstStyle/>
          <a:p>
            <a:r>
              <a:rPr lang="en-US" dirty="0"/>
              <a:t>Recess is not tracked in SI.  If an absence covers recess time, the school would need to adjust time in/out to accommodate recess if they wanted it excluded from the time out for an absence</a:t>
            </a:r>
          </a:p>
        </p:txBody>
      </p:sp>
    </p:spTree>
    <p:extLst>
      <p:ext uri="{BB962C8B-B14F-4D97-AF65-F5344CB8AC3E}">
        <p14:creationId xmlns:p14="http://schemas.microsoft.com/office/powerpoint/2010/main" val="282177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153400" cy="914400"/>
          </a:xfrm>
        </p:spPr>
        <p:txBody>
          <a:bodyPr/>
          <a:lstStyle/>
          <a:p>
            <a:r>
              <a:rPr lang="en-US" dirty="0"/>
              <a:t>vHB410 District Task List</a:t>
            </a:r>
          </a:p>
        </p:txBody>
      </p:sp>
      <p:sp>
        <p:nvSpPr>
          <p:cNvPr id="3" name="Content Placeholder 2"/>
          <p:cNvSpPr>
            <a:spLocks noGrp="1"/>
          </p:cNvSpPr>
          <p:nvPr>
            <p:ph idx="1"/>
          </p:nvPr>
        </p:nvSpPr>
        <p:spPr>
          <a:xfrm>
            <a:off x="685800" y="1371600"/>
            <a:ext cx="7772400" cy="4724400"/>
          </a:xfrm>
        </p:spPr>
        <p:txBody>
          <a:bodyPr/>
          <a:lstStyle/>
          <a:p>
            <a:pPr lvl="2"/>
            <a:endParaRPr lang="en-US" sz="1400" dirty="0"/>
          </a:p>
          <a:p>
            <a:pPr lvl="2"/>
            <a:endParaRPr lang="en-US" sz="1400" dirty="0"/>
          </a:p>
          <a:p>
            <a:pPr lvl="2"/>
            <a:endParaRPr lang="en-US" sz="1400"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019" y="2819400"/>
            <a:ext cx="6676962" cy="1203960"/>
          </a:xfrm>
          <a:prstGeom prst="rect">
            <a:avLst/>
          </a:prstGeom>
        </p:spPr>
      </p:pic>
    </p:spTree>
    <p:extLst>
      <p:ext uri="{BB962C8B-B14F-4D97-AF65-F5344CB8AC3E}">
        <p14:creationId xmlns:p14="http://schemas.microsoft.com/office/powerpoint/2010/main" val="35599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dirty="0"/>
              <a:t>How is rounding taken into consideration in the calculation?</a:t>
            </a:r>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3"/>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4"/>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724400" y="2895600"/>
            <a:ext cx="4114800" cy="3046988"/>
          </a:xfrm>
          <a:prstGeom prst="rect">
            <a:avLst/>
          </a:prstGeom>
          <a:noFill/>
        </p:spPr>
        <p:txBody>
          <a:bodyPr wrap="square" rtlCol="0">
            <a:spAutoFit/>
          </a:bodyPr>
          <a:lstStyle/>
          <a:p>
            <a:r>
              <a:rPr lang="en-US" dirty="0"/>
              <a:t>Absences will be calculated to the minute.  If a school has a policy to round down if a student was absent less than 15 minutes, they would add the Tardy but not enter a time in if it fell below 15 minutes.  </a:t>
            </a:r>
          </a:p>
        </p:txBody>
      </p:sp>
    </p:spTree>
    <p:extLst>
      <p:ext uri="{BB962C8B-B14F-4D97-AF65-F5344CB8AC3E}">
        <p14:creationId xmlns:p14="http://schemas.microsoft.com/office/powerpoint/2010/main" val="1612299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dirty="0"/>
              <a:t>Do the codes with the partial qualifier impact report cards?</a:t>
            </a:r>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2"/>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3"/>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724400" y="2895600"/>
            <a:ext cx="4114800" cy="1938992"/>
          </a:xfrm>
          <a:prstGeom prst="rect">
            <a:avLst/>
          </a:prstGeom>
          <a:noFill/>
        </p:spPr>
        <p:txBody>
          <a:bodyPr wrap="square" rtlCol="0">
            <a:spAutoFit/>
          </a:bodyPr>
          <a:lstStyle/>
          <a:p>
            <a:r>
              <a:rPr lang="en-US" dirty="0"/>
              <a:t>Currently, they do not.  There have been requests to leave report card attendance as-is.  This will be discussed at the next SIAC.  </a:t>
            </a:r>
          </a:p>
        </p:txBody>
      </p:sp>
    </p:spTree>
    <p:extLst>
      <p:ext uri="{BB962C8B-B14F-4D97-AF65-F5344CB8AC3E}">
        <p14:creationId xmlns:p14="http://schemas.microsoft.com/office/powerpoint/2010/main" val="1151710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dirty="0"/>
              <a:t>A building has students who have late arrival or early dismissal every day, how should we handle these kids?</a:t>
            </a:r>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3"/>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4"/>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724400" y="2895600"/>
            <a:ext cx="4114800" cy="3416320"/>
          </a:xfrm>
          <a:prstGeom prst="rect">
            <a:avLst/>
          </a:prstGeom>
          <a:noFill/>
        </p:spPr>
        <p:txBody>
          <a:bodyPr wrap="square" rtlCol="0">
            <a:spAutoFit/>
          </a:bodyPr>
          <a:lstStyle/>
          <a:p>
            <a:r>
              <a:rPr lang="en-US" dirty="0"/>
              <a:t>It is recommended that their calendar reflect the exceptions, however, this could multiple exponentially, the number of calendars to accommodate.  If student has FTE &lt; 100, FTE will be used in attendance calculations</a:t>
            </a:r>
          </a:p>
        </p:txBody>
      </p:sp>
    </p:spTree>
    <p:extLst>
      <p:ext uri="{BB962C8B-B14F-4D97-AF65-F5344CB8AC3E}">
        <p14:creationId xmlns:p14="http://schemas.microsoft.com/office/powerpoint/2010/main" val="3268061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dirty="0"/>
              <a:t>How should community schools track attendance?</a:t>
            </a:r>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2"/>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3"/>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724400" y="2895600"/>
            <a:ext cx="4114800" cy="2862322"/>
          </a:xfrm>
          <a:prstGeom prst="rect">
            <a:avLst/>
          </a:prstGeom>
          <a:noFill/>
        </p:spPr>
        <p:txBody>
          <a:bodyPr wrap="square" rtlCol="0">
            <a:spAutoFit/>
          </a:bodyPr>
          <a:lstStyle/>
          <a:p>
            <a:r>
              <a:rPr lang="en-US" sz="2000" dirty="0"/>
              <a:t>Community schools are required to follow the same requirements for HB410 and EMIS attendance as Traditional districts.  Students participating in a virtual environment are expected to participate in instructional activities on a consistent basis that conforms to the school calendar.  </a:t>
            </a:r>
          </a:p>
        </p:txBody>
      </p:sp>
    </p:spTree>
    <p:extLst>
      <p:ext uri="{BB962C8B-B14F-4D97-AF65-F5344CB8AC3E}">
        <p14:creationId xmlns:p14="http://schemas.microsoft.com/office/powerpoint/2010/main" val="1145065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dirty="0"/>
              <a:t>Do public preschools need to track and report attendance by the hour?  </a:t>
            </a:r>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2"/>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3"/>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724400" y="2895600"/>
            <a:ext cx="4114800" cy="1631216"/>
          </a:xfrm>
          <a:prstGeom prst="rect">
            <a:avLst/>
          </a:prstGeom>
          <a:noFill/>
        </p:spPr>
        <p:txBody>
          <a:bodyPr wrap="square" rtlCol="0">
            <a:spAutoFit/>
          </a:bodyPr>
          <a:lstStyle/>
          <a:p>
            <a:r>
              <a:rPr lang="en-US" sz="2000" dirty="0"/>
              <a:t>Though public preschools are not subject to HB410 provisions, the Department encourages preschools to track and report attendance by the hour</a:t>
            </a:r>
          </a:p>
        </p:txBody>
      </p:sp>
    </p:spTree>
    <p:extLst>
      <p:ext uri="{BB962C8B-B14F-4D97-AF65-F5344CB8AC3E}">
        <p14:creationId xmlns:p14="http://schemas.microsoft.com/office/powerpoint/2010/main" val="461429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dirty="0"/>
              <a:t>Should buildings switch to taking period attendance?</a:t>
            </a:r>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2"/>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3"/>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724400" y="2895600"/>
            <a:ext cx="4114800" cy="3170099"/>
          </a:xfrm>
          <a:prstGeom prst="rect">
            <a:avLst/>
          </a:prstGeom>
          <a:noFill/>
        </p:spPr>
        <p:txBody>
          <a:bodyPr wrap="square" rtlCol="0">
            <a:spAutoFit/>
          </a:bodyPr>
          <a:lstStyle/>
          <a:p>
            <a:r>
              <a:rPr lang="en-US" sz="2000" dirty="0"/>
              <a:t>Not at this time. Initially, we are addressing daily attendance and then will be addressing period attendance.  With ODE indicating there will be changes in how attendance is reported next year, we are waiting to find out what those changes will be before making any further recommendations. </a:t>
            </a:r>
          </a:p>
        </p:txBody>
      </p:sp>
    </p:spTree>
    <p:extLst>
      <p:ext uri="{BB962C8B-B14F-4D97-AF65-F5344CB8AC3E}">
        <p14:creationId xmlns:p14="http://schemas.microsoft.com/office/powerpoint/2010/main" val="2939203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dirty="0"/>
              <a:t>What is the definition of a school month?</a:t>
            </a:r>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3"/>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4"/>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724400" y="2895600"/>
            <a:ext cx="4114800" cy="1015663"/>
          </a:xfrm>
          <a:prstGeom prst="rect">
            <a:avLst/>
          </a:prstGeom>
          <a:noFill/>
        </p:spPr>
        <p:txBody>
          <a:bodyPr wrap="square" rtlCol="0">
            <a:spAutoFit/>
          </a:bodyPr>
          <a:lstStyle/>
          <a:p>
            <a:r>
              <a:rPr lang="en-US" sz="2000" dirty="0"/>
              <a:t>A school month is any calendar month that students are required to attend school.  </a:t>
            </a:r>
          </a:p>
        </p:txBody>
      </p:sp>
    </p:spTree>
    <p:extLst>
      <p:ext uri="{BB962C8B-B14F-4D97-AF65-F5344CB8AC3E}">
        <p14:creationId xmlns:p14="http://schemas.microsoft.com/office/powerpoint/2010/main" val="435477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EECB-C027-462A-AE53-AF962C6933A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87C216A2-6C73-4712-A64F-A7D83EE43E68}"/>
              </a:ext>
            </a:extLst>
          </p:cNvPr>
          <p:cNvSpPr>
            <a:spLocks noGrp="1"/>
          </p:cNvSpPr>
          <p:nvPr>
            <p:ph type="body" idx="1"/>
          </p:nvPr>
        </p:nvSpPr>
        <p:spPr/>
        <p:txBody>
          <a:bodyPr/>
          <a:lstStyle/>
          <a:p>
            <a:r>
              <a:rPr lang="en-US" sz="4000" dirty="0"/>
              <a:t>Questions from Webinar</a:t>
            </a:r>
          </a:p>
        </p:txBody>
      </p:sp>
    </p:spTree>
    <p:extLst>
      <p:ext uri="{BB962C8B-B14F-4D97-AF65-F5344CB8AC3E}">
        <p14:creationId xmlns:p14="http://schemas.microsoft.com/office/powerpoint/2010/main" val="3562902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dirty="0"/>
              <a:t>If students get recess immediately before or after lunch, can they include the time in their From/To lunch period time?</a:t>
            </a:r>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2"/>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3"/>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724400" y="2895600"/>
            <a:ext cx="4114800" cy="1569660"/>
          </a:xfrm>
          <a:prstGeom prst="rect">
            <a:avLst/>
          </a:prstGeom>
          <a:noFill/>
        </p:spPr>
        <p:txBody>
          <a:bodyPr wrap="square" rtlCol="0">
            <a:spAutoFit/>
          </a:bodyPr>
          <a:lstStyle/>
          <a:p>
            <a:r>
              <a:rPr lang="en-US" dirty="0"/>
              <a:t>Yes, adjust the start time and/or end time to include the minutes students are at recess along with lunch. </a:t>
            </a:r>
          </a:p>
        </p:txBody>
      </p:sp>
    </p:spTree>
    <p:extLst>
      <p:ext uri="{BB962C8B-B14F-4D97-AF65-F5344CB8AC3E}">
        <p14:creationId xmlns:p14="http://schemas.microsoft.com/office/powerpoint/2010/main" val="2048899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sz="2400" dirty="0"/>
              <a:t>We have a school with different start and end times because of block scheduling.  How do we enter start/end time on calendars when the times are different each day?</a:t>
            </a:r>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3"/>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4"/>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574097" y="2366962"/>
            <a:ext cx="4114800" cy="2554545"/>
          </a:xfrm>
          <a:prstGeom prst="rect">
            <a:avLst/>
          </a:prstGeom>
          <a:noFill/>
        </p:spPr>
        <p:txBody>
          <a:bodyPr wrap="square" rtlCol="0">
            <a:spAutoFit/>
          </a:bodyPr>
          <a:lstStyle/>
          <a:p>
            <a:r>
              <a:rPr lang="en-US" sz="2000" dirty="0"/>
              <a:t>If the times differ depending on sub-calendar, use Calendar Bulk Exception update and update the master calendar day start times for each day of the week. </a:t>
            </a:r>
          </a:p>
          <a:p>
            <a:endParaRPr lang="en-US" sz="2000" dirty="0"/>
          </a:p>
          <a:p>
            <a:r>
              <a:rPr lang="en-US" sz="2000" dirty="0"/>
              <a:t>(see next slide for details on how to make the changes quickly)</a:t>
            </a:r>
          </a:p>
        </p:txBody>
      </p:sp>
    </p:spTree>
    <p:extLst>
      <p:ext uri="{BB962C8B-B14F-4D97-AF65-F5344CB8AC3E}">
        <p14:creationId xmlns:p14="http://schemas.microsoft.com/office/powerpoint/2010/main" val="1152824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HB410 District Task List</a:t>
            </a:r>
          </a:p>
        </p:txBody>
      </p:sp>
      <p:sp>
        <p:nvSpPr>
          <p:cNvPr id="3" name="Content Placeholder 2"/>
          <p:cNvSpPr>
            <a:spLocks noGrp="1"/>
          </p:cNvSpPr>
          <p:nvPr>
            <p:ph idx="1"/>
          </p:nvPr>
        </p:nvSpPr>
        <p:spPr>
          <a:xfrm>
            <a:off x="685800" y="1295400"/>
            <a:ext cx="7772400" cy="4800600"/>
          </a:xfrm>
        </p:spPr>
        <p:txBody>
          <a:bodyPr/>
          <a:lstStyle/>
          <a:p>
            <a:r>
              <a:rPr lang="en-US" dirty="0"/>
              <a:t>Start &amp; End times on Master Calendar and sub-calendar maintenance</a:t>
            </a:r>
          </a:p>
          <a:p>
            <a:pPr lvl="1"/>
            <a:r>
              <a:rPr lang="en-US" dirty="0"/>
              <a:t>Enter dates manually as HH:MM am or pm</a:t>
            </a:r>
          </a:p>
          <a:p>
            <a:endParaRPr lang="en-US" dirty="0"/>
          </a:p>
        </p:txBody>
      </p:sp>
      <p:pic>
        <p:nvPicPr>
          <p:cNvPr id="4" name="Picture 3"/>
          <p:cNvPicPr>
            <a:picLocks noChangeAspect="1"/>
          </p:cNvPicPr>
          <p:nvPr/>
        </p:nvPicPr>
        <p:blipFill>
          <a:blip r:embed="rId3"/>
          <a:stretch>
            <a:fillRect/>
          </a:stretch>
        </p:blipFill>
        <p:spPr>
          <a:xfrm>
            <a:off x="685800" y="2819400"/>
            <a:ext cx="7772400" cy="3115239"/>
          </a:xfrm>
          <a:prstGeom prst="rect">
            <a:avLst/>
          </a:prstGeom>
        </p:spPr>
      </p:pic>
    </p:spTree>
    <p:extLst>
      <p:ext uri="{BB962C8B-B14F-4D97-AF65-F5344CB8AC3E}">
        <p14:creationId xmlns:p14="http://schemas.microsoft.com/office/powerpoint/2010/main" val="3698226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6D39-1FC1-4FB0-98DC-CE4F0FBAFF34}"/>
              </a:ext>
            </a:extLst>
          </p:cNvPr>
          <p:cNvSpPr>
            <a:spLocks noGrp="1"/>
          </p:cNvSpPr>
          <p:nvPr>
            <p:ph type="title"/>
          </p:nvPr>
        </p:nvSpPr>
        <p:spPr/>
        <p:txBody>
          <a:bodyPr/>
          <a:lstStyle/>
          <a:p>
            <a:r>
              <a:rPr lang="en-US" dirty="0"/>
              <a:t>Updating Rotation Day times</a:t>
            </a:r>
          </a:p>
        </p:txBody>
      </p:sp>
      <p:sp>
        <p:nvSpPr>
          <p:cNvPr id="6" name="Content Placeholder 5">
            <a:extLst>
              <a:ext uri="{FF2B5EF4-FFF2-40B4-BE49-F238E27FC236}">
                <a16:creationId xmlns:a16="http://schemas.microsoft.com/office/drawing/2014/main" id="{66100D65-30BB-4550-A9DF-A3E9A0E4E049}"/>
              </a:ext>
            </a:extLst>
          </p:cNvPr>
          <p:cNvSpPr>
            <a:spLocks noGrp="1"/>
          </p:cNvSpPr>
          <p:nvPr>
            <p:ph idx="1"/>
          </p:nvPr>
        </p:nvSpPr>
        <p:spPr>
          <a:xfrm>
            <a:off x="152400" y="1066800"/>
            <a:ext cx="8686800" cy="5029200"/>
          </a:xfrm>
        </p:spPr>
        <p:txBody>
          <a:bodyPr/>
          <a:lstStyle/>
          <a:p>
            <a:pPr marL="0" indent="0">
              <a:buNone/>
            </a:pPr>
            <a:r>
              <a:rPr lang="en-US" sz="2800" dirty="0"/>
              <a:t>Use Calendar Bulk Exception Management</a:t>
            </a:r>
          </a:p>
        </p:txBody>
      </p:sp>
      <p:pic>
        <p:nvPicPr>
          <p:cNvPr id="7" name="Picture 6">
            <a:extLst>
              <a:ext uri="{FF2B5EF4-FFF2-40B4-BE49-F238E27FC236}">
                <a16:creationId xmlns:a16="http://schemas.microsoft.com/office/drawing/2014/main" id="{A21AB87E-B8B4-4A1D-A1F7-C55E9FC47F5F}"/>
              </a:ext>
            </a:extLst>
          </p:cNvPr>
          <p:cNvPicPr>
            <a:picLocks noChangeAspect="1"/>
          </p:cNvPicPr>
          <p:nvPr/>
        </p:nvPicPr>
        <p:blipFill>
          <a:blip r:embed="rId3"/>
          <a:stretch>
            <a:fillRect/>
          </a:stretch>
        </p:blipFill>
        <p:spPr>
          <a:xfrm>
            <a:off x="2514600" y="3743325"/>
            <a:ext cx="3829050" cy="2657475"/>
          </a:xfrm>
          <a:prstGeom prst="rect">
            <a:avLst/>
          </a:prstGeom>
        </p:spPr>
      </p:pic>
      <p:pic>
        <p:nvPicPr>
          <p:cNvPr id="8" name="Picture 7">
            <a:extLst>
              <a:ext uri="{FF2B5EF4-FFF2-40B4-BE49-F238E27FC236}">
                <a16:creationId xmlns:a16="http://schemas.microsoft.com/office/drawing/2014/main" id="{8BE4E6AA-3C56-43D8-87A9-E6D175DA873F}"/>
              </a:ext>
            </a:extLst>
          </p:cNvPr>
          <p:cNvPicPr>
            <a:picLocks noChangeAspect="1"/>
          </p:cNvPicPr>
          <p:nvPr/>
        </p:nvPicPr>
        <p:blipFill>
          <a:blip r:embed="rId4"/>
          <a:stretch>
            <a:fillRect/>
          </a:stretch>
        </p:blipFill>
        <p:spPr>
          <a:xfrm>
            <a:off x="1885426" y="1533525"/>
            <a:ext cx="6553200" cy="2133600"/>
          </a:xfrm>
          <a:prstGeom prst="rect">
            <a:avLst/>
          </a:prstGeom>
        </p:spPr>
      </p:pic>
      <p:sp>
        <p:nvSpPr>
          <p:cNvPr id="9" name="TextBox 8">
            <a:extLst>
              <a:ext uri="{FF2B5EF4-FFF2-40B4-BE49-F238E27FC236}">
                <a16:creationId xmlns:a16="http://schemas.microsoft.com/office/drawing/2014/main" id="{90C901DE-B651-488E-A269-84B54106CED8}"/>
              </a:ext>
            </a:extLst>
          </p:cNvPr>
          <p:cNvSpPr txBox="1"/>
          <p:nvPr/>
        </p:nvSpPr>
        <p:spPr>
          <a:xfrm>
            <a:off x="304800" y="1828800"/>
            <a:ext cx="1561052" cy="1569660"/>
          </a:xfrm>
          <a:prstGeom prst="rect">
            <a:avLst/>
          </a:prstGeom>
          <a:noFill/>
        </p:spPr>
        <p:txBody>
          <a:bodyPr wrap="square" rtlCol="0">
            <a:spAutoFit/>
          </a:bodyPr>
          <a:lstStyle/>
          <a:p>
            <a:r>
              <a:rPr lang="en-US" sz="1600" dirty="0"/>
              <a:t>Step #1 for each day, update Daily Start and stop time for all periods</a:t>
            </a:r>
          </a:p>
        </p:txBody>
      </p:sp>
      <p:sp>
        <p:nvSpPr>
          <p:cNvPr id="10" name="TextBox 9">
            <a:extLst>
              <a:ext uri="{FF2B5EF4-FFF2-40B4-BE49-F238E27FC236}">
                <a16:creationId xmlns:a16="http://schemas.microsoft.com/office/drawing/2014/main" id="{714F107F-A6B5-4986-946F-6F2CF4184C43}"/>
              </a:ext>
            </a:extLst>
          </p:cNvPr>
          <p:cNvSpPr txBox="1"/>
          <p:nvPr/>
        </p:nvSpPr>
        <p:spPr>
          <a:xfrm>
            <a:off x="457200" y="3962400"/>
            <a:ext cx="1981200" cy="2062103"/>
          </a:xfrm>
          <a:prstGeom prst="rect">
            <a:avLst/>
          </a:prstGeom>
          <a:noFill/>
        </p:spPr>
        <p:txBody>
          <a:bodyPr wrap="square" rtlCol="0">
            <a:spAutoFit/>
          </a:bodyPr>
          <a:lstStyle/>
          <a:p>
            <a:r>
              <a:rPr lang="en-US" sz="1600" dirty="0"/>
              <a:t>Step #2 – Select Days to update.  Use Recurring Days option to quickly select all Monday dates for the school year to update times</a:t>
            </a:r>
          </a:p>
        </p:txBody>
      </p:sp>
      <p:sp>
        <p:nvSpPr>
          <p:cNvPr id="11" name="TextBox 10">
            <a:extLst>
              <a:ext uri="{FF2B5EF4-FFF2-40B4-BE49-F238E27FC236}">
                <a16:creationId xmlns:a16="http://schemas.microsoft.com/office/drawing/2014/main" id="{4BC445B8-95F1-4726-A43F-C93A8D742227}"/>
              </a:ext>
            </a:extLst>
          </p:cNvPr>
          <p:cNvSpPr txBox="1"/>
          <p:nvPr/>
        </p:nvSpPr>
        <p:spPr>
          <a:xfrm>
            <a:off x="6781800" y="3962400"/>
            <a:ext cx="2057400" cy="1077218"/>
          </a:xfrm>
          <a:prstGeom prst="rect">
            <a:avLst/>
          </a:prstGeom>
          <a:noFill/>
        </p:spPr>
        <p:txBody>
          <a:bodyPr wrap="square" rtlCol="0">
            <a:spAutoFit/>
          </a:bodyPr>
          <a:lstStyle/>
          <a:p>
            <a:r>
              <a:rPr lang="en-US" sz="1600" dirty="0"/>
              <a:t>Step #3, select the building calendars you wish to update and click Save.  </a:t>
            </a:r>
          </a:p>
        </p:txBody>
      </p:sp>
    </p:spTree>
    <p:extLst>
      <p:ext uri="{BB962C8B-B14F-4D97-AF65-F5344CB8AC3E}">
        <p14:creationId xmlns:p14="http://schemas.microsoft.com/office/powerpoint/2010/main" val="295939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r>
              <a:rPr lang="en-US" sz="2400" dirty="0"/>
              <a:t>Some students are considered 100% because of the 5 credit rule.  Do you see that being a problem for hours of attendance?</a:t>
            </a:r>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3"/>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4"/>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588933" y="2743200"/>
            <a:ext cx="4114800" cy="2862322"/>
          </a:xfrm>
          <a:prstGeom prst="rect">
            <a:avLst/>
          </a:prstGeom>
          <a:noFill/>
        </p:spPr>
        <p:txBody>
          <a:bodyPr wrap="square" rtlCol="0">
            <a:spAutoFit/>
          </a:bodyPr>
          <a:lstStyle/>
          <a:p>
            <a:r>
              <a:rPr lang="en-US" sz="2000" dirty="0"/>
              <a:t>Since we aren’t yet tying attendance to the class, currently, these students are considered present all day regardless of the number of classes they are taking.  Their FTE is 100%.  If they are absent all day, their absence would be for the full hours of a school day.  </a:t>
            </a:r>
          </a:p>
        </p:txBody>
      </p:sp>
    </p:spTree>
    <p:extLst>
      <p:ext uri="{BB962C8B-B14F-4D97-AF65-F5344CB8AC3E}">
        <p14:creationId xmlns:p14="http://schemas.microsoft.com/office/powerpoint/2010/main" val="1338583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r>
              <a:rPr lang="en-US" sz="2400" dirty="0"/>
              <a:t>If a student is marked absent with a level of AM or PM, but they also enter time in and time out that reduces the number of hours out, will the reports count the absence as a half day or only for the time between in and out time?</a:t>
            </a:r>
          </a:p>
          <a:p>
            <a:pPr marL="0" indent="0">
              <a:buNone/>
            </a:pPr>
            <a:endParaRPr lang="en-US" sz="2400" dirty="0"/>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3"/>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4"/>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588933" y="2743200"/>
            <a:ext cx="4114800" cy="2246769"/>
          </a:xfrm>
          <a:prstGeom prst="rect">
            <a:avLst/>
          </a:prstGeom>
          <a:noFill/>
        </p:spPr>
        <p:txBody>
          <a:bodyPr wrap="square" rtlCol="0">
            <a:spAutoFit/>
          </a:bodyPr>
          <a:lstStyle/>
          <a:p>
            <a:r>
              <a:rPr lang="en-US" sz="2000" dirty="0"/>
              <a:t>If the time in and out are on the absence record, they will be used to more accurately calculate the amount of time absent.  With no times included, the absence will be counted as  half of the normal school day hours</a:t>
            </a:r>
          </a:p>
        </p:txBody>
      </p:sp>
    </p:spTree>
    <p:extLst>
      <p:ext uri="{BB962C8B-B14F-4D97-AF65-F5344CB8AC3E}">
        <p14:creationId xmlns:p14="http://schemas.microsoft.com/office/powerpoint/2010/main" val="1406019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sz="2400" dirty="0"/>
          </a:p>
          <a:p>
            <a:pPr marL="0" indent="0">
              <a:buNone/>
            </a:pPr>
            <a:r>
              <a:rPr lang="en-US" sz="2400" dirty="0"/>
              <a:t>I’m not understanding the reason for a Partial Absence type. What is the difference?  </a:t>
            </a:r>
          </a:p>
          <a:p>
            <a:pPr marL="0" indent="0">
              <a:buNone/>
            </a:pPr>
            <a:endParaRPr lang="en-US" sz="2400" dirty="0"/>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3"/>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4"/>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588933" y="2743200"/>
            <a:ext cx="4114800" cy="3170099"/>
          </a:xfrm>
          <a:prstGeom prst="rect">
            <a:avLst/>
          </a:prstGeom>
          <a:noFill/>
        </p:spPr>
        <p:txBody>
          <a:bodyPr wrap="square" rtlCol="0">
            <a:spAutoFit/>
          </a:bodyPr>
          <a:lstStyle/>
          <a:p>
            <a:r>
              <a:rPr lang="en-US" sz="2000" dirty="0"/>
              <a:t>The partial absence type allows you to add an absence event for a time different than a full or half day that may span from sometime in AM to some time in PM.  Regular half-day absences are typically AM only or PM only.  This gives greater flexibility to define those chunks of the day a student was out.  </a:t>
            </a:r>
          </a:p>
        </p:txBody>
      </p:sp>
    </p:spTree>
    <p:extLst>
      <p:ext uri="{BB962C8B-B14F-4D97-AF65-F5344CB8AC3E}">
        <p14:creationId xmlns:p14="http://schemas.microsoft.com/office/powerpoint/2010/main" val="3391595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sz="2400" dirty="0"/>
          </a:p>
          <a:p>
            <a:pPr marL="0" indent="0">
              <a:buNone/>
            </a:pPr>
            <a:r>
              <a:rPr lang="en-US" sz="2400" dirty="0"/>
              <a:t>Can the Late/Tardy qualifier be used the same as a partial?</a:t>
            </a:r>
          </a:p>
          <a:p>
            <a:pPr marL="0" indent="0">
              <a:buNone/>
            </a:pPr>
            <a:endParaRPr lang="en-US" sz="2400" dirty="0"/>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3"/>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4"/>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588933" y="2743200"/>
            <a:ext cx="4114800" cy="2862322"/>
          </a:xfrm>
          <a:prstGeom prst="rect">
            <a:avLst/>
          </a:prstGeom>
          <a:noFill/>
        </p:spPr>
        <p:txBody>
          <a:bodyPr wrap="square" rtlCol="0">
            <a:spAutoFit/>
          </a:bodyPr>
          <a:lstStyle/>
          <a:p>
            <a:r>
              <a:rPr lang="en-US" sz="2000" dirty="0"/>
              <a:t>Not really.  A Late/Tardy typically only has a time in so the student is assumed absent from the start of the day until the time in on the Late/Tardy.  </a:t>
            </a:r>
          </a:p>
          <a:p>
            <a:endParaRPr lang="en-US" sz="2000" dirty="0"/>
          </a:p>
          <a:p>
            <a:r>
              <a:rPr lang="en-US" sz="2000" dirty="0"/>
              <a:t>Partials contain time in and out, which gives the exact time the student was out.</a:t>
            </a:r>
          </a:p>
        </p:txBody>
      </p:sp>
    </p:spTree>
    <p:extLst>
      <p:ext uri="{BB962C8B-B14F-4D97-AF65-F5344CB8AC3E}">
        <p14:creationId xmlns:p14="http://schemas.microsoft.com/office/powerpoint/2010/main" val="2136436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sz="2400" dirty="0"/>
          </a:p>
          <a:p>
            <a:pPr marL="0" indent="0">
              <a:buNone/>
            </a:pPr>
            <a:r>
              <a:rPr lang="en-US" sz="2400" dirty="0"/>
              <a:t>When you talk about AM and PM absences, do schools now have to have an Absence Cut-off time entered on the StudentInformation Options attendance tab?</a:t>
            </a:r>
          </a:p>
          <a:p>
            <a:pPr marL="0" indent="0">
              <a:buNone/>
            </a:pPr>
            <a:endParaRPr lang="en-US" sz="2400" dirty="0"/>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3"/>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4"/>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588933" y="2743200"/>
            <a:ext cx="4114800" cy="1938992"/>
          </a:xfrm>
          <a:prstGeom prst="rect">
            <a:avLst/>
          </a:prstGeom>
          <a:noFill/>
        </p:spPr>
        <p:txBody>
          <a:bodyPr wrap="square" rtlCol="0">
            <a:spAutoFit/>
          </a:bodyPr>
          <a:lstStyle/>
          <a:p>
            <a:r>
              <a:rPr lang="en-US" sz="2000" dirty="0"/>
              <a:t>The Absence Cut-off Time is used by period attendance to determine the cutoff time to make a half day absence AM or PM.  It doesn’t affect anything for our calculations for HB410 or EMIS.  </a:t>
            </a:r>
          </a:p>
        </p:txBody>
      </p:sp>
    </p:spTree>
    <p:extLst>
      <p:ext uri="{BB962C8B-B14F-4D97-AF65-F5344CB8AC3E}">
        <p14:creationId xmlns:p14="http://schemas.microsoft.com/office/powerpoint/2010/main" val="3428196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sz="2400" dirty="0"/>
          </a:p>
          <a:p>
            <a:pPr marL="0" indent="0">
              <a:buNone/>
            </a:pPr>
            <a:r>
              <a:rPr lang="en-US" sz="2400" dirty="0"/>
              <a:t>If a student is out in the AM but returns at 10:30, why can’t you just mark ½ day absent but put the time in of 10:30 instead of adding a partial absence?  </a:t>
            </a:r>
          </a:p>
          <a:p>
            <a:pPr marL="0" indent="0">
              <a:buNone/>
            </a:pPr>
            <a:endParaRPr lang="en-US" sz="2400" dirty="0"/>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3"/>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4"/>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588933" y="2743200"/>
            <a:ext cx="4114800" cy="1323439"/>
          </a:xfrm>
          <a:prstGeom prst="rect">
            <a:avLst/>
          </a:prstGeom>
          <a:noFill/>
        </p:spPr>
        <p:txBody>
          <a:bodyPr wrap="square" rtlCol="0">
            <a:spAutoFit/>
          </a:bodyPr>
          <a:lstStyle/>
          <a:p>
            <a:r>
              <a:rPr lang="en-US" sz="2000" dirty="0"/>
              <a:t>You could do it this way.  Either way is fine.  As long as the student’s time out doesn’t span lunch, either way is acceptable.</a:t>
            </a:r>
          </a:p>
        </p:txBody>
      </p:sp>
    </p:spTree>
    <p:extLst>
      <p:ext uri="{BB962C8B-B14F-4D97-AF65-F5344CB8AC3E}">
        <p14:creationId xmlns:p14="http://schemas.microsoft.com/office/powerpoint/2010/main" val="2947027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sz="2400" dirty="0"/>
          </a:p>
          <a:p>
            <a:pPr marL="0" indent="0">
              <a:buNone/>
            </a:pPr>
            <a:r>
              <a:rPr lang="en-US" sz="2000" dirty="0"/>
              <a:t>On senior privilege option where they come in later one period, if they put them on a sub-calendar and have the start time different than the master, would that be sufficient or would they have to enter exceptions for each day too?  </a:t>
            </a:r>
          </a:p>
          <a:p>
            <a:pPr marL="0" indent="0">
              <a:buNone/>
            </a:pPr>
            <a:endParaRPr lang="en-US" sz="2400" dirty="0"/>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3"/>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4"/>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588933" y="2743200"/>
            <a:ext cx="4114800" cy="1938992"/>
          </a:xfrm>
          <a:prstGeom prst="rect">
            <a:avLst/>
          </a:prstGeom>
          <a:noFill/>
        </p:spPr>
        <p:txBody>
          <a:bodyPr wrap="square" rtlCol="0">
            <a:spAutoFit/>
          </a:bodyPr>
          <a:lstStyle/>
          <a:p>
            <a:r>
              <a:rPr lang="en-US" sz="2000" dirty="0"/>
              <a:t>If this is a consistent time that can be defined on the calendar, it would be better if they were on a separate calendar and the Start and Stop times for the day be adjusted on the calendar days.  </a:t>
            </a:r>
          </a:p>
        </p:txBody>
      </p:sp>
    </p:spTree>
    <p:extLst>
      <p:ext uri="{BB962C8B-B14F-4D97-AF65-F5344CB8AC3E}">
        <p14:creationId xmlns:p14="http://schemas.microsoft.com/office/powerpoint/2010/main" val="1803571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sz="2400" dirty="0"/>
          </a:p>
          <a:p>
            <a:pPr marL="0" indent="0">
              <a:buNone/>
            </a:pPr>
            <a:r>
              <a:rPr lang="en-US" sz="2400" dirty="0"/>
              <a:t>Are period attendance schools still supposed to be entering a time in/out on the daily absence record that is system generated after taking period attendance?  </a:t>
            </a:r>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3"/>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4"/>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588933" y="2743200"/>
            <a:ext cx="4114800" cy="3477875"/>
          </a:xfrm>
          <a:prstGeom prst="rect">
            <a:avLst/>
          </a:prstGeom>
          <a:noFill/>
        </p:spPr>
        <p:txBody>
          <a:bodyPr wrap="square" rtlCol="0">
            <a:spAutoFit/>
          </a:bodyPr>
          <a:lstStyle/>
          <a:p>
            <a:r>
              <a:rPr lang="en-US" sz="2000" dirty="0"/>
              <a:t>Yes, they do need to update the Daily Attendance records with the times if the absence doesn’t span the whole or half day.  Period attendance only creates records when the number of periods absent hits a predefined threshold.  So, absences such as partials and Tardies don’t get a daily event generated and must be created on daily absence.</a:t>
            </a:r>
          </a:p>
        </p:txBody>
      </p:sp>
    </p:spTree>
    <p:extLst>
      <p:ext uri="{BB962C8B-B14F-4D97-AF65-F5344CB8AC3E}">
        <p14:creationId xmlns:p14="http://schemas.microsoft.com/office/powerpoint/2010/main" val="400861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51563F-840D-4E6B-8F9D-A361FDA1ADFB}"/>
              </a:ext>
            </a:extLst>
          </p:cNvPr>
          <p:cNvSpPr>
            <a:spLocks noGrp="1"/>
          </p:cNvSpPr>
          <p:nvPr>
            <p:ph type="title"/>
          </p:nvPr>
        </p:nvSpPr>
        <p:spPr/>
        <p:txBody>
          <a:bodyPr/>
          <a:lstStyle/>
          <a:p>
            <a:r>
              <a:rPr lang="en-US" dirty="0"/>
              <a:t>HB410 Attendance</a:t>
            </a:r>
          </a:p>
        </p:txBody>
      </p:sp>
      <p:sp>
        <p:nvSpPr>
          <p:cNvPr id="5" name="Content Placeholder 4">
            <a:extLst>
              <a:ext uri="{FF2B5EF4-FFF2-40B4-BE49-F238E27FC236}">
                <a16:creationId xmlns:a16="http://schemas.microsoft.com/office/drawing/2014/main" id="{9EB7176C-0EA4-4001-94DB-B1EEC70D1C18}"/>
              </a:ext>
            </a:extLst>
          </p:cNvPr>
          <p:cNvSpPr>
            <a:spLocks noGrp="1"/>
          </p:cNvSpPr>
          <p:nvPr>
            <p:ph sz="half" idx="1"/>
          </p:nvPr>
        </p:nvSpPr>
        <p:spPr/>
        <p:txBody>
          <a:bodyPr/>
          <a:lstStyle/>
          <a:p>
            <a:pPr marL="0" indent="0">
              <a:buNone/>
            </a:pPr>
            <a:endParaRPr lang="en-US" dirty="0"/>
          </a:p>
          <a:p>
            <a:pPr marL="0" indent="0">
              <a:buNone/>
            </a:pPr>
            <a:endParaRPr lang="en-US" sz="2400" dirty="0"/>
          </a:p>
          <a:p>
            <a:pPr marL="0" indent="0">
              <a:buNone/>
            </a:pPr>
            <a:r>
              <a:rPr lang="en-US" sz="2400" dirty="0"/>
              <a:t>Are there plans to utilize the start/end times on ALL periods of the day to calculate hours missed – not just deducting the lunch period times?</a:t>
            </a:r>
          </a:p>
        </p:txBody>
      </p:sp>
      <p:pic>
        <p:nvPicPr>
          <p:cNvPr id="7" name="Content Placeholder 6">
            <a:extLst>
              <a:ext uri="{FF2B5EF4-FFF2-40B4-BE49-F238E27FC236}">
                <a16:creationId xmlns:a16="http://schemas.microsoft.com/office/drawing/2014/main" id="{53B7795C-C045-439E-8276-5F654F67D40D}"/>
              </a:ext>
            </a:extLst>
          </p:cNvPr>
          <p:cNvPicPr>
            <a:picLocks noGrp="1" noChangeAspect="1"/>
          </p:cNvPicPr>
          <p:nvPr>
            <p:ph sz="half" idx="2"/>
          </p:nvPr>
        </p:nvPicPr>
        <p:blipFill>
          <a:blip r:embed="rId3"/>
          <a:stretch>
            <a:fillRect/>
          </a:stretch>
        </p:blipFill>
        <p:spPr>
          <a:xfrm>
            <a:off x="4724400" y="1138237"/>
            <a:ext cx="1257300" cy="1228725"/>
          </a:xfrm>
          <a:prstGeom prst="rect">
            <a:avLst/>
          </a:prstGeom>
        </p:spPr>
      </p:pic>
      <p:pic>
        <p:nvPicPr>
          <p:cNvPr id="8" name="Picture 7">
            <a:extLst>
              <a:ext uri="{FF2B5EF4-FFF2-40B4-BE49-F238E27FC236}">
                <a16:creationId xmlns:a16="http://schemas.microsoft.com/office/drawing/2014/main" id="{E0083274-6064-49D1-BA21-CDB4DABA6623}"/>
              </a:ext>
            </a:extLst>
          </p:cNvPr>
          <p:cNvPicPr/>
          <p:nvPr/>
        </p:nvPicPr>
        <p:blipFill>
          <a:blip r:embed="rId4"/>
          <a:stretch>
            <a:fillRect/>
          </a:stretch>
        </p:blipFill>
        <p:spPr>
          <a:xfrm>
            <a:off x="457200" y="1007307"/>
            <a:ext cx="1371600" cy="1385888"/>
          </a:xfrm>
          <a:prstGeom prst="rect">
            <a:avLst/>
          </a:prstGeom>
        </p:spPr>
      </p:pic>
      <p:sp>
        <p:nvSpPr>
          <p:cNvPr id="9" name="TextBox 8">
            <a:extLst>
              <a:ext uri="{FF2B5EF4-FFF2-40B4-BE49-F238E27FC236}">
                <a16:creationId xmlns:a16="http://schemas.microsoft.com/office/drawing/2014/main" id="{50CC33A1-FFAD-4BEB-BDA3-031F1BA13C32}"/>
              </a:ext>
            </a:extLst>
          </p:cNvPr>
          <p:cNvSpPr txBox="1"/>
          <p:nvPr/>
        </p:nvSpPr>
        <p:spPr>
          <a:xfrm>
            <a:off x="4588933" y="2743200"/>
            <a:ext cx="4114800" cy="3477875"/>
          </a:xfrm>
          <a:prstGeom prst="rect">
            <a:avLst/>
          </a:prstGeom>
          <a:noFill/>
        </p:spPr>
        <p:txBody>
          <a:bodyPr wrap="square" rtlCol="0">
            <a:spAutoFit/>
          </a:bodyPr>
          <a:lstStyle/>
          <a:p>
            <a:r>
              <a:rPr lang="en-US" sz="2000" dirty="0"/>
              <a:t>We do have plans to look at the period attendance records in the future, however, modifications will be needed.  ODE has indicated that there will be changes in how attendance is reported next year so we are waiting on those requirements to get an understanding of all changes we will need to make to the attendance process.  </a:t>
            </a:r>
          </a:p>
        </p:txBody>
      </p:sp>
    </p:spTree>
    <p:extLst>
      <p:ext uri="{BB962C8B-B14F-4D97-AF65-F5344CB8AC3E}">
        <p14:creationId xmlns:p14="http://schemas.microsoft.com/office/powerpoint/2010/main" val="528223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HB410 District Task List</a:t>
            </a:r>
          </a:p>
        </p:txBody>
      </p:sp>
      <p:sp>
        <p:nvSpPr>
          <p:cNvPr id="3" name="Content Placeholder 2"/>
          <p:cNvSpPr>
            <a:spLocks noGrp="1"/>
          </p:cNvSpPr>
          <p:nvPr>
            <p:ph idx="1"/>
          </p:nvPr>
        </p:nvSpPr>
        <p:spPr>
          <a:xfrm>
            <a:off x="685800" y="1371600"/>
            <a:ext cx="7772400" cy="4724400"/>
          </a:xfrm>
        </p:spPr>
        <p:txBody>
          <a:bodyPr/>
          <a:lstStyle/>
          <a:p>
            <a:pPr marL="0" indent="0">
              <a:buNone/>
            </a:pPr>
            <a:r>
              <a:rPr lang="en-US" dirty="0"/>
              <a:t>Absence Qualifiers – Late/Tardy Qualifier</a:t>
            </a:r>
          </a:p>
          <a:p>
            <a:r>
              <a:rPr lang="en-US" sz="2400" dirty="0"/>
              <a:t>Recommend two Tardy types</a:t>
            </a:r>
          </a:p>
          <a:p>
            <a:pPr lvl="1"/>
            <a:r>
              <a:rPr lang="en-US" sz="2200" dirty="0"/>
              <a:t>Excused</a:t>
            </a:r>
          </a:p>
          <a:p>
            <a:pPr lvl="1"/>
            <a:r>
              <a:rPr lang="en-US" sz="2200" dirty="0"/>
              <a:t>Unexcused</a:t>
            </a:r>
          </a:p>
          <a:p>
            <a:r>
              <a:rPr lang="en-US" sz="2400" dirty="0"/>
              <a:t>Tardy will count towards HB410 &amp; EMIS Attendance</a:t>
            </a:r>
          </a:p>
          <a:p>
            <a:pPr lvl="1"/>
            <a:endParaRPr lang="en-US" sz="2200" dirty="0"/>
          </a:p>
        </p:txBody>
      </p:sp>
      <p:graphicFrame>
        <p:nvGraphicFramePr>
          <p:cNvPr id="4" name="Table 3">
            <a:extLst>
              <a:ext uri="{FF2B5EF4-FFF2-40B4-BE49-F238E27FC236}">
                <a16:creationId xmlns:a16="http://schemas.microsoft.com/office/drawing/2014/main" id="{0967E6AC-2638-4A47-9970-8C847697CD29}"/>
              </a:ext>
            </a:extLst>
          </p:cNvPr>
          <p:cNvGraphicFramePr>
            <a:graphicFrameLocks noGrp="1"/>
          </p:cNvGraphicFramePr>
          <p:nvPr>
            <p:extLst>
              <p:ext uri="{D42A27DB-BD31-4B8C-83A1-F6EECF244321}">
                <p14:modId xmlns:p14="http://schemas.microsoft.com/office/powerpoint/2010/main" val="3444187501"/>
              </p:ext>
            </p:extLst>
          </p:nvPr>
        </p:nvGraphicFramePr>
        <p:xfrm>
          <a:off x="1066800" y="3962400"/>
          <a:ext cx="6858000" cy="17424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88259690"/>
                    </a:ext>
                  </a:extLst>
                </a:gridCol>
                <a:gridCol w="2286000">
                  <a:extLst>
                    <a:ext uri="{9D8B030D-6E8A-4147-A177-3AD203B41FA5}">
                      <a16:colId xmlns:a16="http://schemas.microsoft.com/office/drawing/2014/main" val="1611558373"/>
                    </a:ext>
                  </a:extLst>
                </a:gridCol>
                <a:gridCol w="2286000">
                  <a:extLst>
                    <a:ext uri="{9D8B030D-6E8A-4147-A177-3AD203B41FA5}">
                      <a16:colId xmlns:a16="http://schemas.microsoft.com/office/drawing/2014/main" val="984165198"/>
                    </a:ext>
                  </a:extLst>
                </a:gridCol>
              </a:tblGrid>
              <a:tr h="685800">
                <a:tc>
                  <a:txBody>
                    <a:bodyPr/>
                    <a:lstStyle/>
                    <a:p>
                      <a:r>
                        <a:rPr lang="en-US" dirty="0">
                          <a:solidFill>
                            <a:schemeClr val="tx1"/>
                          </a:solidFill>
                        </a:rPr>
                        <a:t>Time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Tardy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Absence Threshold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37805862"/>
                  </a:ext>
                </a:extLst>
              </a:tr>
              <a:tr h="528320">
                <a:tc>
                  <a:txBody>
                    <a:bodyPr/>
                    <a:lstStyle/>
                    <a:p>
                      <a:r>
                        <a:rPr lang="en-US" dirty="0">
                          <a:solidFill>
                            <a:schemeClr val="tx1"/>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Late/Tardy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Not Counted Against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9852170"/>
                  </a:ext>
                </a:extLst>
              </a:tr>
              <a:tr h="528320">
                <a:tc>
                  <a:txBody>
                    <a:bodyPr/>
                    <a:lstStyle/>
                    <a:p>
                      <a:r>
                        <a:rPr lang="en-US" dirty="0">
                          <a:solidFill>
                            <a:schemeClr val="tx1"/>
                          </a:solidFill>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Late/Tardy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Counted Against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821536"/>
                  </a:ext>
                </a:extLst>
              </a:tr>
            </a:tbl>
          </a:graphicData>
        </a:graphic>
      </p:graphicFrame>
    </p:spTree>
    <p:extLst>
      <p:ext uri="{BB962C8B-B14F-4D97-AF65-F5344CB8AC3E}">
        <p14:creationId xmlns:p14="http://schemas.microsoft.com/office/powerpoint/2010/main" val="2492734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5" name="Content Placeholder 4"/>
          <p:cNvSpPr>
            <a:spLocks noGrp="1"/>
          </p:cNvSpPr>
          <p:nvPr>
            <p:ph idx="1"/>
          </p:nvPr>
        </p:nvSpPr>
        <p:spPr/>
        <p:txBody>
          <a:bodyPr/>
          <a:lstStyle/>
          <a:p>
            <a:endParaRPr lang="en-US" dirty="0"/>
          </a:p>
          <a:p>
            <a:endParaRPr lang="en-US" dirty="0"/>
          </a:p>
          <a:p>
            <a:pPr marL="0" indent="0">
              <a:buNone/>
            </a:pPr>
            <a:r>
              <a:rPr lang="en-US" sz="4000" dirty="0"/>
              <a:t>Thank You!!</a:t>
            </a:r>
          </a:p>
          <a:p>
            <a:endParaRPr lang="en-US" dirty="0"/>
          </a:p>
          <a:p>
            <a:endParaRPr lang="en-US" dirty="0"/>
          </a:p>
          <a:p>
            <a:endParaRPr lang="en-US" dirty="0"/>
          </a:p>
        </p:txBody>
      </p:sp>
    </p:spTree>
    <p:extLst>
      <p:ext uri="{BB962C8B-B14F-4D97-AF65-F5344CB8AC3E}">
        <p14:creationId xmlns:p14="http://schemas.microsoft.com/office/powerpoint/2010/main" val="123286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HB410 District Task List</a:t>
            </a:r>
          </a:p>
        </p:txBody>
      </p:sp>
      <p:sp>
        <p:nvSpPr>
          <p:cNvPr id="3" name="Content Placeholder 2"/>
          <p:cNvSpPr>
            <a:spLocks noGrp="1"/>
          </p:cNvSpPr>
          <p:nvPr>
            <p:ph idx="1"/>
          </p:nvPr>
        </p:nvSpPr>
        <p:spPr>
          <a:xfrm>
            <a:off x="685800" y="1143000"/>
            <a:ext cx="7772400" cy="4953000"/>
          </a:xfrm>
        </p:spPr>
        <p:txBody>
          <a:bodyPr/>
          <a:lstStyle/>
          <a:p>
            <a:pPr marL="0" indent="0">
              <a:buNone/>
            </a:pPr>
            <a:r>
              <a:rPr lang="en-US" dirty="0"/>
              <a:t>Late/Tardy</a:t>
            </a:r>
          </a:p>
          <a:p>
            <a:pPr marL="0" indent="0">
              <a:buNone/>
            </a:pPr>
            <a:endParaRPr lang="en-US" dirty="0"/>
          </a:p>
        </p:txBody>
      </p:sp>
      <p:pic>
        <p:nvPicPr>
          <p:cNvPr id="4" name="Picture 3">
            <a:extLst>
              <a:ext uri="{FF2B5EF4-FFF2-40B4-BE49-F238E27FC236}">
                <a16:creationId xmlns:a16="http://schemas.microsoft.com/office/drawing/2014/main" id="{CC616571-3D2C-4EC8-AB1E-4F37AA5DD230}"/>
              </a:ext>
            </a:extLst>
          </p:cNvPr>
          <p:cNvPicPr>
            <a:picLocks noChangeAspect="1"/>
          </p:cNvPicPr>
          <p:nvPr/>
        </p:nvPicPr>
        <p:blipFill>
          <a:blip r:embed="rId3"/>
          <a:stretch>
            <a:fillRect/>
          </a:stretch>
        </p:blipFill>
        <p:spPr>
          <a:xfrm>
            <a:off x="609600" y="2057401"/>
            <a:ext cx="8153400" cy="2133599"/>
          </a:xfrm>
          <a:prstGeom prst="rect">
            <a:avLst/>
          </a:prstGeom>
        </p:spPr>
      </p:pic>
    </p:spTree>
    <p:extLst>
      <p:ext uri="{BB962C8B-B14F-4D97-AF65-F5344CB8AC3E}">
        <p14:creationId xmlns:p14="http://schemas.microsoft.com/office/powerpoint/2010/main" val="3670873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HB410 District Task List</a:t>
            </a:r>
          </a:p>
        </p:txBody>
      </p:sp>
      <p:sp>
        <p:nvSpPr>
          <p:cNvPr id="3" name="Content Placeholder 2"/>
          <p:cNvSpPr>
            <a:spLocks noGrp="1"/>
          </p:cNvSpPr>
          <p:nvPr>
            <p:ph idx="1"/>
          </p:nvPr>
        </p:nvSpPr>
        <p:spPr>
          <a:xfrm>
            <a:off x="685800" y="1371600"/>
            <a:ext cx="7772400" cy="4724400"/>
          </a:xfrm>
        </p:spPr>
        <p:txBody>
          <a:bodyPr/>
          <a:lstStyle/>
          <a:p>
            <a:r>
              <a:rPr lang="en-US" dirty="0"/>
              <a:t>Absences with Late/Tardy or Partial Qualifier on Absence Type</a:t>
            </a:r>
          </a:p>
          <a:p>
            <a:pPr marL="0" indent="0">
              <a:buNone/>
            </a:pPr>
            <a:r>
              <a:rPr lang="en-US" dirty="0"/>
              <a:t> </a:t>
            </a:r>
          </a:p>
        </p:txBody>
      </p:sp>
      <p:pic>
        <p:nvPicPr>
          <p:cNvPr id="5" name="Picture 4">
            <a:extLst>
              <a:ext uri="{FF2B5EF4-FFF2-40B4-BE49-F238E27FC236}">
                <a16:creationId xmlns:a16="http://schemas.microsoft.com/office/drawing/2014/main" id="{FB373824-FDB4-4E29-9623-7688983FE308}"/>
              </a:ext>
            </a:extLst>
          </p:cNvPr>
          <p:cNvPicPr>
            <a:picLocks noChangeAspect="1"/>
          </p:cNvPicPr>
          <p:nvPr/>
        </p:nvPicPr>
        <p:blipFill>
          <a:blip r:embed="rId3"/>
          <a:stretch>
            <a:fillRect/>
          </a:stretch>
        </p:blipFill>
        <p:spPr>
          <a:xfrm>
            <a:off x="838201" y="2514600"/>
            <a:ext cx="7620000" cy="3429000"/>
          </a:xfrm>
          <a:prstGeom prst="rect">
            <a:avLst/>
          </a:prstGeom>
        </p:spPr>
      </p:pic>
    </p:spTree>
    <p:extLst>
      <p:ext uri="{BB962C8B-B14F-4D97-AF65-F5344CB8AC3E}">
        <p14:creationId xmlns:p14="http://schemas.microsoft.com/office/powerpoint/2010/main" val="104384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HB410 District Task List</a:t>
            </a:r>
          </a:p>
        </p:txBody>
      </p:sp>
      <p:sp>
        <p:nvSpPr>
          <p:cNvPr id="3" name="Content Placeholder 2"/>
          <p:cNvSpPr>
            <a:spLocks noGrp="1"/>
          </p:cNvSpPr>
          <p:nvPr>
            <p:ph idx="1"/>
          </p:nvPr>
        </p:nvSpPr>
        <p:spPr/>
        <p:txBody>
          <a:bodyPr/>
          <a:lstStyle/>
          <a:p>
            <a:r>
              <a:rPr lang="en-US" dirty="0"/>
              <a:t>New ‘Partial’ Qualifier</a:t>
            </a:r>
          </a:p>
          <a:p>
            <a:pPr lvl="1"/>
            <a:r>
              <a:rPr lang="en-US" sz="2200" dirty="0"/>
              <a:t>Must be used to enter partial absences that span AM to PM portion of the day</a:t>
            </a:r>
          </a:p>
          <a:p>
            <a:pPr lvl="1"/>
            <a:r>
              <a:rPr lang="en-US" sz="2200" dirty="0"/>
              <a:t>Multiple absences with the ‘partial’ may be entered per day</a:t>
            </a:r>
          </a:p>
          <a:p>
            <a:pPr lvl="1"/>
            <a:r>
              <a:rPr lang="en-US" sz="2200" dirty="0"/>
              <a:t>Partial Events are calculated as Excused or Unexcused</a:t>
            </a:r>
          </a:p>
          <a:p>
            <a:pPr lvl="2"/>
            <a:r>
              <a:rPr lang="en-US" sz="1800" dirty="0"/>
              <a:t>Need Excused Partial and Unexcused Partial Absence Type</a:t>
            </a:r>
          </a:p>
          <a:p>
            <a:pPr lvl="1"/>
            <a:r>
              <a:rPr lang="en-US" sz="2200" dirty="0"/>
              <a:t>Time In and/or Time Out fields must be entered to record a partial day</a:t>
            </a:r>
          </a:p>
          <a:p>
            <a:pPr lvl="2"/>
            <a:r>
              <a:rPr lang="en-US" sz="1800" dirty="0"/>
              <a:t>If no Time In and Time out on Absence event, record will be ignored</a:t>
            </a:r>
          </a:p>
        </p:txBody>
      </p:sp>
    </p:spTree>
    <p:extLst>
      <p:ext uri="{BB962C8B-B14F-4D97-AF65-F5344CB8AC3E}">
        <p14:creationId xmlns:p14="http://schemas.microsoft.com/office/powerpoint/2010/main" val="177000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HB410 District Task List</a:t>
            </a:r>
          </a:p>
        </p:txBody>
      </p:sp>
      <p:sp>
        <p:nvSpPr>
          <p:cNvPr id="3" name="Content Placeholder 2"/>
          <p:cNvSpPr>
            <a:spLocks noGrp="1"/>
          </p:cNvSpPr>
          <p:nvPr>
            <p:ph idx="1"/>
          </p:nvPr>
        </p:nvSpPr>
        <p:spPr>
          <a:xfrm>
            <a:off x="685800" y="1295400"/>
            <a:ext cx="7772400" cy="4800600"/>
          </a:xfrm>
        </p:spPr>
        <p:txBody>
          <a:bodyPr/>
          <a:lstStyle/>
          <a:p>
            <a:r>
              <a:rPr lang="en-US" dirty="0"/>
              <a:t>Partial Absence Types</a:t>
            </a:r>
          </a:p>
          <a:p>
            <a:pPr lvl="1"/>
            <a:r>
              <a:rPr lang="en-US" sz="2000" dirty="0"/>
              <a:t>Should be ‘Report to EMIS’</a:t>
            </a:r>
          </a:p>
          <a:p>
            <a:pPr lvl="1"/>
            <a:r>
              <a:rPr lang="en-US" sz="2000" dirty="0"/>
              <a:t>Recommended to have two codes</a:t>
            </a:r>
          </a:p>
          <a:p>
            <a:pPr lvl="2"/>
            <a:r>
              <a:rPr lang="en-US" sz="1600" dirty="0"/>
              <a:t>Excused Code</a:t>
            </a:r>
          </a:p>
          <a:p>
            <a:pPr lvl="2"/>
            <a:r>
              <a:rPr lang="en-US" sz="1600" dirty="0"/>
              <a:t>Unexcused Code</a:t>
            </a:r>
          </a:p>
        </p:txBody>
      </p:sp>
      <p:pic>
        <p:nvPicPr>
          <p:cNvPr id="6" name="Picture 5">
            <a:extLst>
              <a:ext uri="{FF2B5EF4-FFF2-40B4-BE49-F238E27FC236}">
                <a16:creationId xmlns:a16="http://schemas.microsoft.com/office/drawing/2014/main" id="{2B7CDCF9-4C98-4DB6-8BD0-861B98BEC039}"/>
              </a:ext>
            </a:extLst>
          </p:cNvPr>
          <p:cNvPicPr>
            <a:picLocks noChangeAspect="1"/>
          </p:cNvPicPr>
          <p:nvPr/>
        </p:nvPicPr>
        <p:blipFill>
          <a:blip r:embed="rId3"/>
          <a:stretch>
            <a:fillRect/>
          </a:stretch>
        </p:blipFill>
        <p:spPr>
          <a:xfrm>
            <a:off x="1100137" y="3429000"/>
            <a:ext cx="6943725" cy="1676400"/>
          </a:xfrm>
          <a:prstGeom prst="rect">
            <a:avLst/>
          </a:prstGeom>
        </p:spPr>
      </p:pic>
    </p:spTree>
    <p:extLst>
      <p:ext uri="{BB962C8B-B14F-4D97-AF65-F5344CB8AC3E}">
        <p14:creationId xmlns:p14="http://schemas.microsoft.com/office/powerpoint/2010/main" val="2178720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781800" cy="565150"/>
          </a:xfrm>
        </p:spPr>
        <p:txBody>
          <a:bodyPr/>
          <a:lstStyle/>
          <a:p>
            <a:r>
              <a:rPr lang="en-US" sz="3600" dirty="0"/>
              <a:t>HB410 District Task List</a:t>
            </a:r>
          </a:p>
        </p:txBody>
      </p:sp>
      <p:sp>
        <p:nvSpPr>
          <p:cNvPr id="3" name="Content Placeholder 2"/>
          <p:cNvSpPr>
            <a:spLocks noGrp="1"/>
          </p:cNvSpPr>
          <p:nvPr>
            <p:ph idx="1"/>
          </p:nvPr>
        </p:nvSpPr>
        <p:spPr>
          <a:xfrm>
            <a:off x="1066800" y="2438400"/>
            <a:ext cx="7620000" cy="3687763"/>
          </a:xfrm>
        </p:spPr>
        <p:txBody>
          <a:bodyPr/>
          <a:lstStyle/>
          <a:p>
            <a:pPr marL="0" indent="0">
              <a:buNone/>
            </a:pPr>
            <a:endParaRPr lang="en-US" dirty="0"/>
          </a:p>
        </p:txBody>
      </p:sp>
      <p:sp>
        <p:nvSpPr>
          <p:cNvPr id="5" name="Text Placeholder 4"/>
          <p:cNvSpPr>
            <a:spLocks noGrp="1"/>
          </p:cNvSpPr>
          <p:nvPr>
            <p:ph type="body" sz="half" idx="2"/>
          </p:nvPr>
        </p:nvSpPr>
        <p:spPr>
          <a:xfrm>
            <a:off x="990601" y="1279634"/>
            <a:ext cx="7696199" cy="4830763"/>
          </a:xfrm>
        </p:spPr>
        <p:txBody>
          <a:bodyPr/>
          <a:lstStyle/>
          <a:p>
            <a:r>
              <a:rPr lang="en-US" sz="2000" dirty="0"/>
              <a:t>Partial Absences without times will not be included in the calculations for HB410 or EMIS Attendance</a:t>
            </a:r>
          </a:p>
          <a:p>
            <a:endParaRPr lang="en-US" dirty="0"/>
          </a:p>
        </p:txBody>
      </p:sp>
      <p:pic>
        <p:nvPicPr>
          <p:cNvPr id="6" name="Picture 5">
            <a:extLst>
              <a:ext uri="{FF2B5EF4-FFF2-40B4-BE49-F238E27FC236}">
                <a16:creationId xmlns:a16="http://schemas.microsoft.com/office/drawing/2014/main" id="{C67075FF-2134-4A56-8435-EF6D23D43835}"/>
              </a:ext>
            </a:extLst>
          </p:cNvPr>
          <p:cNvPicPr>
            <a:picLocks noChangeAspect="1"/>
          </p:cNvPicPr>
          <p:nvPr/>
        </p:nvPicPr>
        <p:blipFill>
          <a:blip r:embed="rId3"/>
          <a:stretch>
            <a:fillRect/>
          </a:stretch>
        </p:blipFill>
        <p:spPr>
          <a:xfrm>
            <a:off x="1066800" y="2590800"/>
            <a:ext cx="7620000" cy="2057400"/>
          </a:xfrm>
          <a:prstGeom prst="rect">
            <a:avLst/>
          </a:prstGeom>
        </p:spPr>
      </p:pic>
    </p:spTree>
    <p:extLst>
      <p:ext uri="{BB962C8B-B14F-4D97-AF65-F5344CB8AC3E}">
        <p14:creationId xmlns:p14="http://schemas.microsoft.com/office/powerpoint/2010/main" val="3451278904"/>
      </p:ext>
    </p:extLst>
  </p:cSld>
  <p:clrMapOvr>
    <a:masterClrMapping/>
  </p:clrMapOvr>
</p:sld>
</file>

<file path=ppt/theme/theme1.xml><?xml version="1.0" encoding="utf-8"?>
<a:theme xmlns:a="http://schemas.openxmlformats.org/drawingml/2006/main" name="Software Answers PowerPoint Template-Change Photo on Screen On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B894EAB16CDD94A9B7A32D2F0292C95" ma:contentTypeVersion="0" ma:contentTypeDescription="Create a new document." ma:contentTypeScope="" ma:versionID="f3d59c728e0f086e2071865b956678f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E6EBDE-CB21-432C-8135-6F490ABB1ED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8E3C471-4B27-45FA-8A8C-F55AC68B3A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C5C55CD-DD08-4C59-A27E-47104C1874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 Answers PowerPoint Template-Change Photo on Screen One</Template>
  <TotalTime>37052</TotalTime>
  <Words>3532</Words>
  <Application>Microsoft Office PowerPoint</Application>
  <PresentationFormat>On-screen Show (4:3)</PresentationFormat>
  <Paragraphs>274</Paragraphs>
  <Slides>40</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ＭＳ Ｐゴシック</vt:lpstr>
      <vt:lpstr>Arial</vt:lpstr>
      <vt:lpstr>Calibri</vt:lpstr>
      <vt:lpstr>Tahoma</vt:lpstr>
      <vt:lpstr>Software Answers PowerPoint Template-Change Photo on Screen One</vt:lpstr>
      <vt:lpstr>HB 410 District Task List</vt:lpstr>
      <vt:lpstr>vHB410 District Task List</vt:lpstr>
      <vt:lpstr>HB410 District Task List</vt:lpstr>
      <vt:lpstr>HB410 District Task List</vt:lpstr>
      <vt:lpstr>HB410 District Task List</vt:lpstr>
      <vt:lpstr>HB410 District Task List</vt:lpstr>
      <vt:lpstr>HB410 District Task List</vt:lpstr>
      <vt:lpstr>HB410 District Task List</vt:lpstr>
      <vt:lpstr>HB410 District Task List</vt:lpstr>
      <vt:lpstr>HB410 District Task List</vt:lpstr>
      <vt:lpstr>HB410 District Task List</vt:lpstr>
      <vt:lpstr>HB410 District Task List</vt:lpstr>
      <vt:lpstr>HB410 District Task List</vt:lpstr>
      <vt:lpstr>HB410 District Task List</vt:lpstr>
      <vt:lpstr>HB410 District Task List</vt:lpstr>
      <vt:lpstr>HB410 District Task List</vt:lpstr>
      <vt:lpstr>HB410 Attendance</vt:lpstr>
      <vt:lpstr>HB410 Attendance</vt:lpstr>
      <vt:lpstr>HB410 Attendance</vt:lpstr>
      <vt:lpstr>HB410 Attendance</vt:lpstr>
      <vt:lpstr>HB410 Attendance</vt:lpstr>
      <vt:lpstr>HB410 Attendance</vt:lpstr>
      <vt:lpstr>HB410 Attendance</vt:lpstr>
      <vt:lpstr>HB410 Attendance</vt:lpstr>
      <vt:lpstr>HB410 Attendance</vt:lpstr>
      <vt:lpstr>HB410 Attendance</vt:lpstr>
      <vt:lpstr>PowerPoint Presentation</vt:lpstr>
      <vt:lpstr>HB410 Attendance</vt:lpstr>
      <vt:lpstr>HB410 Attendance</vt:lpstr>
      <vt:lpstr>Updating Rotation Day times</vt:lpstr>
      <vt:lpstr>HB410 Attendance</vt:lpstr>
      <vt:lpstr>HB410 Attendance</vt:lpstr>
      <vt:lpstr>HB410 Attendance</vt:lpstr>
      <vt:lpstr>HB410 Attendance</vt:lpstr>
      <vt:lpstr>HB410 Attendance</vt:lpstr>
      <vt:lpstr>HB410 Attendance</vt:lpstr>
      <vt:lpstr>HB410 Attendance</vt:lpstr>
      <vt:lpstr>HB410 Attendance</vt:lpstr>
      <vt:lpstr>HB410 Attendance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ProgressBook 12.6</dc:title>
  <dc:creator>Windows User</dc:creator>
  <cp:lastModifiedBy>Van Valkenburgh, Laura</cp:lastModifiedBy>
  <cp:revision>925</cp:revision>
  <cp:lastPrinted>2013-05-30T11:45:24Z</cp:lastPrinted>
  <dcterms:created xsi:type="dcterms:W3CDTF">2012-05-23T11:59:11Z</dcterms:created>
  <dcterms:modified xsi:type="dcterms:W3CDTF">2018-10-15T20:15:58Z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0x0101001B894EAB16CDD94A9B7A32D2F0292C95</vt:lpwstr>
  </property>
</Properties>
</file>